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6" r:id="rId15"/>
    <p:sldId id="277" r:id="rId16"/>
    <p:sldId id="278" r:id="rId17"/>
    <p:sldId id="279" r:id="rId18"/>
    <p:sldId id="270" r:id="rId19"/>
    <p:sldId id="271" r:id="rId20"/>
    <p:sldId id="272" r:id="rId21"/>
    <p:sldId id="273" r:id="rId22"/>
    <p:sldId id="274" r:id="rId23"/>
    <p:sldId id="275" r:id="rId24"/>
    <p:sldId id="264"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3T16:07:17.169"/>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3T16:07:22.697"/>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0,'0'0</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989BF2-312D-4605-9573-50D25259B9B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934BF7-268F-4B07-A2EF-36DBC148B5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0CD59AB-43A6-487C-A7F0-EF125169FC28}"/>
              </a:ext>
            </a:extLst>
          </p:cNvPr>
          <p:cNvSpPr>
            <a:spLocks noGrp="1"/>
          </p:cNvSpPr>
          <p:nvPr>
            <p:ph type="dt" sz="half" idx="10"/>
          </p:nvPr>
        </p:nvSpPr>
        <p:spPr/>
        <p:txBody>
          <a:bodyPr/>
          <a:lstStyle/>
          <a:p>
            <a:fld id="{9AA39FC8-3B12-4584-A74F-0140FC23F366}" type="datetimeFigureOut">
              <a:rPr lang="zh-CN" altLang="en-US" smtClean="0"/>
              <a:t>2024/5/9</a:t>
            </a:fld>
            <a:endParaRPr lang="zh-CN" altLang="en-US"/>
          </a:p>
        </p:txBody>
      </p:sp>
      <p:sp>
        <p:nvSpPr>
          <p:cNvPr id="5" name="页脚占位符 4">
            <a:extLst>
              <a:ext uri="{FF2B5EF4-FFF2-40B4-BE49-F238E27FC236}">
                <a16:creationId xmlns:a16="http://schemas.microsoft.com/office/drawing/2014/main" id="{BD85651A-8802-4C45-B3EC-A769FCBD48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01F4CA0-AB6C-4902-9941-CCB425F6B017}"/>
              </a:ext>
            </a:extLst>
          </p:cNvPr>
          <p:cNvSpPr>
            <a:spLocks noGrp="1"/>
          </p:cNvSpPr>
          <p:nvPr>
            <p:ph type="sldNum" sz="quarter" idx="12"/>
          </p:nvPr>
        </p:nvSpPr>
        <p:spPr/>
        <p:txBody>
          <a:bodyPr/>
          <a:lstStyle/>
          <a:p>
            <a:fld id="{6A8687C1-89AE-4727-8D20-1CD517A50F22}" type="slidenum">
              <a:rPr lang="zh-CN" altLang="en-US" smtClean="0"/>
              <a:t>‹#›</a:t>
            </a:fld>
            <a:endParaRPr lang="zh-CN" altLang="en-US"/>
          </a:p>
        </p:txBody>
      </p:sp>
      <p:pic>
        <p:nvPicPr>
          <p:cNvPr id="7" name="图形 6">
            <a:extLst>
              <a:ext uri="{FF2B5EF4-FFF2-40B4-BE49-F238E27FC236}">
                <a16:creationId xmlns:a16="http://schemas.microsoft.com/office/drawing/2014/main" id="{F08FB7D1-12B8-4987-BBD5-26C7FD1692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62182" y="136525"/>
            <a:ext cx="1196596" cy="1196596"/>
          </a:xfrm>
          <a:prstGeom prst="rect">
            <a:avLst/>
          </a:prstGeom>
        </p:spPr>
      </p:pic>
    </p:spTree>
    <p:extLst>
      <p:ext uri="{BB962C8B-B14F-4D97-AF65-F5344CB8AC3E}">
        <p14:creationId xmlns:p14="http://schemas.microsoft.com/office/powerpoint/2010/main" val="1535458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833171-7CBB-4AD0-9CBA-6976FFDAF71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962C20-81D9-470A-AE48-16E7EC945BA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AE8A15C-31CA-458C-B320-9AE1E3810AC5}"/>
              </a:ext>
            </a:extLst>
          </p:cNvPr>
          <p:cNvSpPr>
            <a:spLocks noGrp="1"/>
          </p:cNvSpPr>
          <p:nvPr>
            <p:ph type="dt" sz="half" idx="10"/>
          </p:nvPr>
        </p:nvSpPr>
        <p:spPr/>
        <p:txBody>
          <a:bodyPr/>
          <a:lstStyle/>
          <a:p>
            <a:fld id="{9AA39FC8-3B12-4584-A74F-0140FC23F366}" type="datetimeFigureOut">
              <a:rPr lang="zh-CN" altLang="en-US" smtClean="0"/>
              <a:t>2024/5/9</a:t>
            </a:fld>
            <a:endParaRPr lang="zh-CN" altLang="en-US"/>
          </a:p>
        </p:txBody>
      </p:sp>
      <p:sp>
        <p:nvSpPr>
          <p:cNvPr id="5" name="页脚占位符 4">
            <a:extLst>
              <a:ext uri="{FF2B5EF4-FFF2-40B4-BE49-F238E27FC236}">
                <a16:creationId xmlns:a16="http://schemas.microsoft.com/office/drawing/2014/main" id="{D9E8CA98-9856-4EC6-AAAD-2048BA25553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79CE83-ED2A-4AC8-A112-B70DB9B87F1C}"/>
              </a:ext>
            </a:extLst>
          </p:cNvPr>
          <p:cNvSpPr>
            <a:spLocks noGrp="1"/>
          </p:cNvSpPr>
          <p:nvPr>
            <p:ph type="sldNum" sz="quarter" idx="12"/>
          </p:nvPr>
        </p:nvSpPr>
        <p:spPr/>
        <p:txBody>
          <a:bodyPr/>
          <a:lstStyle/>
          <a:p>
            <a:fld id="{6A8687C1-89AE-4727-8D20-1CD517A50F22}" type="slidenum">
              <a:rPr lang="zh-CN" altLang="en-US" smtClean="0"/>
              <a:t>‹#›</a:t>
            </a:fld>
            <a:endParaRPr lang="zh-CN" altLang="en-US"/>
          </a:p>
        </p:txBody>
      </p:sp>
    </p:spTree>
    <p:extLst>
      <p:ext uri="{BB962C8B-B14F-4D97-AF65-F5344CB8AC3E}">
        <p14:creationId xmlns:p14="http://schemas.microsoft.com/office/powerpoint/2010/main" val="264174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D310124-7EE4-47C3-B46A-2F7AAD7FADC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E9FC001-A5A5-4F21-B6C0-CCE28129A4FF}"/>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112E2E-FE21-4356-A78F-389BED4B07AD}"/>
              </a:ext>
            </a:extLst>
          </p:cNvPr>
          <p:cNvSpPr>
            <a:spLocks noGrp="1"/>
          </p:cNvSpPr>
          <p:nvPr>
            <p:ph type="dt" sz="half" idx="10"/>
          </p:nvPr>
        </p:nvSpPr>
        <p:spPr/>
        <p:txBody>
          <a:bodyPr/>
          <a:lstStyle/>
          <a:p>
            <a:fld id="{9AA39FC8-3B12-4584-A74F-0140FC23F366}" type="datetimeFigureOut">
              <a:rPr lang="zh-CN" altLang="en-US" smtClean="0"/>
              <a:t>2024/5/9</a:t>
            </a:fld>
            <a:endParaRPr lang="zh-CN" altLang="en-US"/>
          </a:p>
        </p:txBody>
      </p:sp>
      <p:sp>
        <p:nvSpPr>
          <p:cNvPr id="5" name="页脚占位符 4">
            <a:extLst>
              <a:ext uri="{FF2B5EF4-FFF2-40B4-BE49-F238E27FC236}">
                <a16:creationId xmlns:a16="http://schemas.microsoft.com/office/drawing/2014/main" id="{5C25BF15-F017-498F-8CFC-3061F87D8F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ADBE82-CC8B-4B01-AEDE-DBD6B785EFDF}"/>
              </a:ext>
            </a:extLst>
          </p:cNvPr>
          <p:cNvSpPr>
            <a:spLocks noGrp="1"/>
          </p:cNvSpPr>
          <p:nvPr>
            <p:ph type="sldNum" sz="quarter" idx="12"/>
          </p:nvPr>
        </p:nvSpPr>
        <p:spPr/>
        <p:txBody>
          <a:bodyPr/>
          <a:lstStyle/>
          <a:p>
            <a:fld id="{6A8687C1-89AE-4727-8D20-1CD517A50F22}" type="slidenum">
              <a:rPr lang="zh-CN" altLang="en-US" smtClean="0"/>
              <a:t>‹#›</a:t>
            </a:fld>
            <a:endParaRPr lang="zh-CN" altLang="en-US"/>
          </a:p>
        </p:txBody>
      </p:sp>
    </p:spTree>
    <p:extLst>
      <p:ext uri="{BB962C8B-B14F-4D97-AF65-F5344CB8AC3E}">
        <p14:creationId xmlns:p14="http://schemas.microsoft.com/office/powerpoint/2010/main" val="721708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CB7009-D1DC-47A9-8347-4E0D15B10D5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75EDD0-D30E-4578-91AF-D54E341C61CA}"/>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01AAB49-D325-4F87-AF60-47004B6265CC}"/>
              </a:ext>
            </a:extLst>
          </p:cNvPr>
          <p:cNvSpPr>
            <a:spLocks noGrp="1"/>
          </p:cNvSpPr>
          <p:nvPr>
            <p:ph type="dt" sz="half" idx="10"/>
          </p:nvPr>
        </p:nvSpPr>
        <p:spPr/>
        <p:txBody>
          <a:bodyPr/>
          <a:lstStyle/>
          <a:p>
            <a:fld id="{9AA39FC8-3B12-4584-A74F-0140FC23F366}" type="datetimeFigureOut">
              <a:rPr lang="zh-CN" altLang="en-US" smtClean="0"/>
              <a:t>2024/5/9</a:t>
            </a:fld>
            <a:endParaRPr lang="zh-CN" altLang="en-US"/>
          </a:p>
        </p:txBody>
      </p:sp>
      <p:sp>
        <p:nvSpPr>
          <p:cNvPr id="5" name="页脚占位符 4">
            <a:extLst>
              <a:ext uri="{FF2B5EF4-FFF2-40B4-BE49-F238E27FC236}">
                <a16:creationId xmlns:a16="http://schemas.microsoft.com/office/drawing/2014/main" id="{70AA2248-DB0F-45A6-A19B-DB7DCFB279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44AD2A9-D489-4D1F-B5B2-5E1B0DE6E9F6}"/>
              </a:ext>
            </a:extLst>
          </p:cNvPr>
          <p:cNvSpPr>
            <a:spLocks noGrp="1"/>
          </p:cNvSpPr>
          <p:nvPr>
            <p:ph type="sldNum" sz="quarter" idx="12"/>
          </p:nvPr>
        </p:nvSpPr>
        <p:spPr/>
        <p:txBody>
          <a:bodyPr/>
          <a:lstStyle/>
          <a:p>
            <a:fld id="{6A8687C1-89AE-4727-8D20-1CD517A50F22}" type="slidenum">
              <a:rPr lang="zh-CN" altLang="en-US" smtClean="0"/>
              <a:t>‹#›</a:t>
            </a:fld>
            <a:endParaRPr lang="zh-CN" altLang="en-US"/>
          </a:p>
        </p:txBody>
      </p:sp>
      <p:pic>
        <p:nvPicPr>
          <p:cNvPr id="8" name="图形 7">
            <a:extLst>
              <a:ext uri="{FF2B5EF4-FFF2-40B4-BE49-F238E27FC236}">
                <a16:creationId xmlns:a16="http://schemas.microsoft.com/office/drawing/2014/main" id="{4B2DF829-C667-4C46-BEEF-2762687D2BA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62182" y="136525"/>
            <a:ext cx="1196596" cy="1196596"/>
          </a:xfrm>
          <a:prstGeom prst="rect">
            <a:avLst/>
          </a:prstGeom>
        </p:spPr>
      </p:pic>
    </p:spTree>
    <p:extLst>
      <p:ext uri="{BB962C8B-B14F-4D97-AF65-F5344CB8AC3E}">
        <p14:creationId xmlns:p14="http://schemas.microsoft.com/office/powerpoint/2010/main" val="2611192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2DE8D-247C-4487-A4ED-F6563B96D53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8FCBDCF-26B4-4BDE-AEAE-8C3B00C64E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31F9008-1FF9-4C2E-AD7A-7315976962DD}"/>
              </a:ext>
            </a:extLst>
          </p:cNvPr>
          <p:cNvSpPr>
            <a:spLocks noGrp="1"/>
          </p:cNvSpPr>
          <p:nvPr>
            <p:ph type="dt" sz="half" idx="10"/>
          </p:nvPr>
        </p:nvSpPr>
        <p:spPr/>
        <p:txBody>
          <a:bodyPr/>
          <a:lstStyle/>
          <a:p>
            <a:fld id="{9AA39FC8-3B12-4584-A74F-0140FC23F366}" type="datetimeFigureOut">
              <a:rPr lang="zh-CN" altLang="en-US" smtClean="0"/>
              <a:t>2024/5/9</a:t>
            </a:fld>
            <a:endParaRPr lang="zh-CN" altLang="en-US"/>
          </a:p>
        </p:txBody>
      </p:sp>
      <p:sp>
        <p:nvSpPr>
          <p:cNvPr id="5" name="页脚占位符 4">
            <a:extLst>
              <a:ext uri="{FF2B5EF4-FFF2-40B4-BE49-F238E27FC236}">
                <a16:creationId xmlns:a16="http://schemas.microsoft.com/office/drawing/2014/main" id="{40DA54CB-C886-46A0-8226-C0C57B275E4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F7CC5C5-E6E1-417A-8619-5C8507AF05E9}"/>
              </a:ext>
            </a:extLst>
          </p:cNvPr>
          <p:cNvSpPr>
            <a:spLocks noGrp="1"/>
          </p:cNvSpPr>
          <p:nvPr>
            <p:ph type="sldNum" sz="quarter" idx="12"/>
          </p:nvPr>
        </p:nvSpPr>
        <p:spPr/>
        <p:txBody>
          <a:bodyPr/>
          <a:lstStyle/>
          <a:p>
            <a:fld id="{6A8687C1-89AE-4727-8D20-1CD517A50F22}" type="slidenum">
              <a:rPr lang="zh-CN" altLang="en-US" smtClean="0"/>
              <a:t>‹#›</a:t>
            </a:fld>
            <a:endParaRPr lang="zh-CN" altLang="en-US"/>
          </a:p>
        </p:txBody>
      </p:sp>
    </p:spTree>
    <p:extLst>
      <p:ext uri="{BB962C8B-B14F-4D97-AF65-F5344CB8AC3E}">
        <p14:creationId xmlns:p14="http://schemas.microsoft.com/office/powerpoint/2010/main" val="940239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1D05-62D0-4CA8-B5C0-D2AAB51620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EBFDE3-D9AA-4733-BDBD-5071E0B69CF9}"/>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DF6DC126-7A94-4021-992B-B6CBBEF95336}"/>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D80422B-7F05-4A6C-B143-AD08FBB563F4}"/>
              </a:ext>
            </a:extLst>
          </p:cNvPr>
          <p:cNvSpPr>
            <a:spLocks noGrp="1"/>
          </p:cNvSpPr>
          <p:nvPr>
            <p:ph type="dt" sz="half" idx="10"/>
          </p:nvPr>
        </p:nvSpPr>
        <p:spPr/>
        <p:txBody>
          <a:bodyPr/>
          <a:lstStyle/>
          <a:p>
            <a:fld id="{9AA39FC8-3B12-4584-A74F-0140FC23F366}" type="datetimeFigureOut">
              <a:rPr lang="zh-CN" altLang="en-US" smtClean="0"/>
              <a:t>2024/5/9</a:t>
            </a:fld>
            <a:endParaRPr lang="zh-CN" altLang="en-US"/>
          </a:p>
        </p:txBody>
      </p:sp>
      <p:sp>
        <p:nvSpPr>
          <p:cNvPr id="6" name="页脚占位符 5">
            <a:extLst>
              <a:ext uri="{FF2B5EF4-FFF2-40B4-BE49-F238E27FC236}">
                <a16:creationId xmlns:a16="http://schemas.microsoft.com/office/drawing/2014/main" id="{51F83703-0ABB-4D86-82CB-C8E087A0614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8D9E244-FEEA-4354-BF55-59F23861863E}"/>
              </a:ext>
            </a:extLst>
          </p:cNvPr>
          <p:cNvSpPr>
            <a:spLocks noGrp="1"/>
          </p:cNvSpPr>
          <p:nvPr>
            <p:ph type="sldNum" sz="quarter" idx="12"/>
          </p:nvPr>
        </p:nvSpPr>
        <p:spPr/>
        <p:txBody>
          <a:bodyPr/>
          <a:lstStyle/>
          <a:p>
            <a:fld id="{6A8687C1-89AE-4727-8D20-1CD517A50F22}" type="slidenum">
              <a:rPr lang="zh-CN" altLang="en-US" smtClean="0"/>
              <a:t>‹#›</a:t>
            </a:fld>
            <a:endParaRPr lang="zh-CN" altLang="en-US"/>
          </a:p>
        </p:txBody>
      </p:sp>
    </p:spTree>
    <p:extLst>
      <p:ext uri="{BB962C8B-B14F-4D97-AF65-F5344CB8AC3E}">
        <p14:creationId xmlns:p14="http://schemas.microsoft.com/office/powerpoint/2010/main" val="1358673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4DF413-138D-44AF-8092-797E9FD0742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EED7D03-C905-4A63-AEA4-4FDA9F45E9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DF4F14B9-D68A-43B4-BC1E-7AB82E686AF8}"/>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8F443814-3559-48E1-9083-0AD0647820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C0357F93-FB62-4F74-BCFB-E4AD6ECFB2B4}"/>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C1C5F25-ED32-4432-B7CB-840FE88163AD}"/>
              </a:ext>
            </a:extLst>
          </p:cNvPr>
          <p:cNvSpPr>
            <a:spLocks noGrp="1"/>
          </p:cNvSpPr>
          <p:nvPr>
            <p:ph type="dt" sz="half" idx="10"/>
          </p:nvPr>
        </p:nvSpPr>
        <p:spPr/>
        <p:txBody>
          <a:bodyPr/>
          <a:lstStyle/>
          <a:p>
            <a:fld id="{9AA39FC8-3B12-4584-A74F-0140FC23F366}" type="datetimeFigureOut">
              <a:rPr lang="zh-CN" altLang="en-US" smtClean="0"/>
              <a:t>2024/5/9</a:t>
            </a:fld>
            <a:endParaRPr lang="zh-CN" altLang="en-US"/>
          </a:p>
        </p:txBody>
      </p:sp>
      <p:sp>
        <p:nvSpPr>
          <p:cNvPr id="8" name="页脚占位符 7">
            <a:extLst>
              <a:ext uri="{FF2B5EF4-FFF2-40B4-BE49-F238E27FC236}">
                <a16:creationId xmlns:a16="http://schemas.microsoft.com/office/drawing/2014/main" id="{C37D1DC1-E3A9-42EB-9018-E4AF1049D80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09889A2-E76B-4523-A21D-E6545EAD0370}"/>
              </a:ext>
            </a:extLst>
          </p:cNvPr>
          <p:cNvSpPr>
            <a:spLocks noGrp="1"/>
          </p:cNvSpPr>
          <p:nvPr>
            <p:ph type="sldNum" sz="quarter" idx="12"/>
          </p:nvPr>
        </p:nvSpPr>
        <p:spPr/>
        <p:txBody>
          <a:bodyPr/>
          <a:lstStyle/>
          <a:p>
            <a:fld id="{6A8687C1-89AE-4727-8D20-1CD517A50F22}" type="slidenum">
              <a:rPr lang="zh-CN" altLang="en-US" smtClean="0"/>
              <a:t>‹#›</a:t>
            </a:fld>
            <a:endParaRPr lang="zh-CN" altLang="en-US"/>
          </a:p>
        </p:txBody>
      </p:sp>
    </p:spTree>
    <p:extLst>
      <p:ext uri="{BB962C8B-B14F-4D97-AF65-F5344CB8AC3E}">
        <p14:creationId xmlns:p14="http://schemas.microsoft.com/office/powerpoint/2010/main" val="138520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47B90C-F1AD-4762-A450-1C58402E54B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5CAC6F6-57FB-4C4A-B252-45DF735E2FF3}"/>
              </a:ext>
            </a:extLst>
          </p:cNvPr>
          <p:cNvSpPr>
            <a:spLocks noGrp="1"/>
          </p:cNvSpPr>
          <p:nvPr>
            <p:ph type="dt" sz="half" idx="10"/>
          </p:nvPr>
        </p:nvSpPr>
        <p:spPr/>
        <p:txBody>
          <a:bodyPr/>
          <a:lstStyle/>
          <a:p>
            <a:fld id="{9AA39FC8-3B12-4584-A74F-0140FC23F366}" type="datetimeFigureOut">
              <a:rPr lang="zh-CN" altLang="en-US" smtClean="0"/>
              <a:t>2024/5/9</a:t>
            </a:fld>
            <a:endParaRPr lang="zh-CN" altLang="en-US"/>
          </a:p>
        </p:txBody>
      </p:sp>
      <p:sp>
        <p:nvSpPr>
          <p:cNvPr id="4" name="页脚占位符 3">
            <a:extLst>
              <a:ext uri="{FF2B5EF4-FFF2-40B4-BE49-F238E27FC236}">
                <a16:creationId xmlns:a16="http://schemas.microsoft.com/office/drawing/2014/main" id="{E2CABDAC-E434-4332-983D-7849598B738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464B68C-EB7A-4FA2-A074-C37D0EA8C92E}"/>
              </a:ext>
            </a:extLst>
          </p:cNvPr>
          <p:cNvSpPr>
            <a:spLocks noGrp="1"/>
          </p:cNvSpPr>
          <p:nvPr>
            <p:ph type="sldNum" sz="quarter" idx="12"/>
          </p:nvPr>
        </p:nvSpPr>
        <p:spPr/>
        <p:txBody>
          <a:bodyPr/>
          <a:lstStyle/>
          <a:p>
            <a:fld id="{6A8687C1-89AE-4727-8D20-1CD517A50F22}" type="slidenum">
              <a:rPr lang="zh-CN" altLang="en-US" smtClean="0"/>
              <a:t>‹#›</a:t>
            </a:fld>
            <a:endParaRPr lang="zh-CN" altLang="en-US"/>
          </a:p>
        </p:txBody>
      </p:sp>
    </p:spTree>
    <p:extLst>
      <p:ext uri="{BB962C8B-B14F-4D97-AF65-F5344CB8AC3E}">
        <p14:creationId xmlns:p14="http://schemas.microsoft.com/office/powerpoint/2010/main" val="391101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DA9E173-1CB5-4BC4-BE47-DEE08166545B}"/>
              </a:ext>
            </a:extLst>
          </p:cNvPr>
          <p:cNvSpPr>
            <a:spLocks noGrp="1"/>
          </p:cNvSpPr>
          <p:nvPr>
            <p:ph type="dt" sz="half" idx="10"/>
          </p:nvPr>
        </p:nvSpPr>
        <p:spPr/>
        <p:txBody>
          <a:bodyPr/>
          <a:lstStyle/>
          <a:p>
            <a:fld id="{9AA39FC8-3B12-4584-A74F-0140FC23F366}" type="datetimeFigureOut">
              <a:rPr lang="zh-CN" altLang="en-US" smtClean="0"/>
              <a:t>2024/5/9</a:t>
            </a:fld>
            <a:endParaRPr lang="zh-CN" altLang="en-US"/>
          </a:p>
        </p:txBody>
      </p:sp>
      <p:sp>
        <p:nvSpPr>
          <p:cNvPr id="3" name="页脚占位符 2">
            <a:extLst>
              <a:ext uri="{FF2B5EF4-FFF2-40B4-BE49-F238E27FC236}">
                <a16:creationId xmlns:a16="http://schemas.microsoft.com/office/drawing/2014/main" id="{A61E0BFC-7F16-4DF2-9F45-96E171D52F9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73105F8-2205-4007-9FAA-CCE200C54DFE}"/>
              </a:ext>
            </a:extLst>
          </p:cNvPr>
          <p:cNvSpPr>
            <a:spLocks noGrp="1"/>
          </p:cNvSpPr>
          <p:nvPr>
            <p:ph type="sldNum" sz="quarter" idx="12"/>
          </p:nvPr>
        </p:nvSpPr>
        <p:spPr/>
        <p:txBody>
          <a:bodyPr/>
          <a:lstStyle/>
          <a:p>
            <a:fld id="{6A8687C1-89AE-4727-8D20-1CD517A50F22}" type="slidenum">
              <a:rPr lang="zh-CN" altLang="en-US" smtClean="0"/>
              <a:t>‹#›</a:t>
            </a:fld>
            <a:endParaRPr lang="zh-CN" altLang="en-US"/>
          </a:p>
        </p:txBody>
      </p:sp>
    </p:spTree>
    <p:extLst>
      <p:ext uri="{BB962C8B-B14F-4D97-AF65-F5344CB8AC3E}">
        <p14:creationId xmlns:p14="http://schemas.microsoft.com/office/powerpoint/2010/main" val="3476812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89D09-A68C-4CD2-B96A-B9E99BFBE5E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AB15CE0-9D22-403B-8718-E19827840E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8C6CEF8-990F-4497-A7B0-241A98A99F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B54D016-B4C1-4345-A840-5ED0AF702F08}"/>
              </a:ext>
            </a:extLst>
          </p:cNvPr>
          <p:cNvSpPr>
            <a:spLocks noGrp="1"/>
          </p:cNvSpPr>
          <p:nvPr>
            <p:ph type="dt" sz="half" idx="10"/>
          </p:nvPr>
        </p:nvSpPr>
        <p:spPr/>
        <p:txBody>
          <a:bodyPr/>
          <a:lstStyle/>
          <a:p>
            <a:fld id="{9AA39FC8-3B12-4584-A74F-0140FC23F366}" type="datetimeFigureOut">
              <a:rPr lang="zh-CN" altLang="en-US" smtClean="0"/>
              <a:t>2024/5/9</a:t>
            </a:fld>
            <a:endParaRPr lang="zh-CN" altLang="en-US"/>
          </a:p>
        </p:txBody>
      </p:sp>
      <p:sp>
        <p:nvSpPr>
          <p:cNvPr id="6" name="页脚占位符 5">
            <a:extLst>
              <a:ext uri="{FF2B5EF4-FFF2-40B4-BE49-F238E27FC236}">
                <a16:creationId xmlns:a16="http://schemas.microsoft.com/office/drawing/2014/main" id="{E577B713-23A3-44B9-BB01-4914AF659AB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D56A9A3-DDFF-4AAD-AF88-5CBF07E933FC}"/>
              </a:ext>
            </a:extLst>
          </p:cNvPr>
          <p:cNvSpPr>
            <a:spLocks noGrp="1"/>
          </p:cNvSpPr>
          <p:nvPr>
            <p:ph type="sldNum" sz="quarter" idx="12"/>
          </p:nvPr>
        </p:nvSpPr>
        <p:spPr/>
        <p:txBody>
          <a:bodyPr/>
          <a:lstStyle/>
          <a:p>
            <a:fld id="{6A8687C1-89AE-4727-8D20-1CD517A50F22}" type="slidenum">
              <a:rPr lang="zh-CN" altLang="en-US" smtClean="0"/>
              <a:t>‹#›</a:t>
            </a:fld>
            <a:endParaRPr lang="zh-CN" altLang="en-US"/>
          </a:p>
        </p:txBody>
      </p:sp>
    </p:spTree>
    <p:extLst>
      <p:ext uri="{BB962C8B-B14F-4D97-AF65-F5344CB8AC3E}">
        <p14:creationId xmlns:p14="http://schemas.microsoft.com/office/powerpoint/2010/main" val="3564620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D78B14-4622-4B8D-8CDB-6C656B86B4D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44F0F9B-D7ED-4521-842D-A16D50ED07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F8FE336-D62E-4CC6-BC50-5579FC6D91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365ED62-5D00-4AC6-A0C1-380AB44ECA2C}"/>
              </a:ext>
            </a:extLst>
          </p:cNvPr>
          <p:cNvSpPr>
            <a:spLocks noGrp="1"/>
          </p:cNvSpPr>
          <p:nvPr>
            <p:ph type="dt" sz="half" idx="10"/>
          </p:nvPr>
        </p:nvSpPr>
        <p:spPr/>
        <p:txBody>
          <a:bodyPr/>
          <a:lstStyle/>
          <a:p>
            <a:fld id="{9AA39FC8-3B12-4584-A74F-0140FC23F366}" type="datetimeFigureOut">
              <a:rPr lang="zh-CN" altLang="en-US" smtClean="0"/>
              <a:t>2024/5/9</a:t>
            </a:fld>
            <a:endParaRPr lang="zh-CN" altLang="en-US"/>
          </a:p>
        </p:txBody>
      </p:sp>
      <p:sp>
        <p:nvSpPr>
          <p:cNvPr id="6" name="页脚占位符 5">
            <a:extLst>
              <a:ext uri="{FF2B5EF4-FFF2-40B4-BE49-F238E27FC236}">
                <a16:creationId xmlns:a16="http://schemas.microsoft.com/office/drawing/2014/main" id="{E9577D7A-4129-4CFE-BEFD-8FC48906634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75EF926-F633-40A1-ADC4-19CA78590909}"/>
              </a:ext>
            </a:extLst>
          </p:cNvPr>
          <p:cNvSpPr>
            <a:spLocks noGrp="1"/>
          </p:cNvSpPr>
          <p:nvPr>
            <p:ph type="sldNum" sz="quarter" idx="12"/>
          </p:nvPr>
        </p:nvSpPr>
        <p:spPr/>
        <p:txBody>
          <a:bodyPr/>
          <a:lstStyle/>
          <a:p>
            <a:fld id="{6A8687C1-89AE-4727-8D20-1CD517A50F22}" type="slidenum">
              <a:rPr lang="zh-CN" altLang="en-US" smtClean="0"/>
              <a:t>‹#›</a:t>
            </a:fld>
            <a:endParaRPr lang="zh-CN" altLang="en-US"/>
          </a:p>
        </p:txBody>
      </p:sp>
    </p:spTree>
    <p:extLst>
      <p:ext uri="{BB962C8B-B14F-4D97-AF65-F5344CB8AC3E}">
        <p14:creationId xmlns:p14="http://schemas.microsoft.com/office/powerpoint/2010/main" val="3739180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67493EF-B55E-4649-B1C5-192E52DAFD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C1C0F69-59C9-4489-B0E3-611D47640F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6C51472-D4E2-4380-9B94-166660F43A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A39FC8-3B12-4584-A74F-0140FC23F366}" type="datetimeFigureOut">
              <a:rPr lang="zh-CN" altLang="en-US" smtClean="0"/>
              <a:t>2024/5/9</a:t>
            </a:fld>
            <a:endParaRPr lang="zh-CN" altLang="en-US"/>
          </a:p>
        </p:txBody>
      </p:sp>
      <p:sp>
        <p:nvSpPr>
          <p:cNvPr id="5" name="页脚占位符 4">
            <a:extLst>
              <a:ext uri="{FF2B5EF4-FFF2-40B4-BE49-F238E27FC236}">
                <a16:creationId xmlns:a16="http://schemas.microsoft.com/office/drawing/2014/main" id="{9F2E363B-FA00-4930-9D8E-114E3224D1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ED91B23-F71E-4143-ACD2-4F3CEC9237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8687C1-89AE-4727-8D20-1CD517A50F22}" type="slidenum">
              <a:rPr lang="zh-CN" altLang="en-US" smtClean="0"/>
              <a:t>‹#›</a:t>
            </a:fld>
            <a:endParaRPr lang="zh-CN" altLang="en-US"/>
          </a:p>
        </p:txBody>
      </p:sp>
      <p:pic>
        <p:nvPicPr>
          <p:cNvPr id="7" name="图形 6">
            <a:extLst>
              <a:ext uri="{FF2B5EF4-FFF2-40B4-BE49-F238E27FC236}">
                <a16:creationId xmlns:a16="http://schemas.microsoft.com/office/drawing/2014/main" id="{7298AE31-A3DE-4654-9647-4D434D1A3FCE}"/>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862182" y="136525"/>
            <a:ext cx="1196596" cy="1196596"/>
          </a:xfrm>
          <a:prstGeom prst="rect">
            <a:avLst/>
          </a:prstGeom>
        </p:spPr>
      </p:pic>
    </p:spTree>
    <p:extLst>
      <p:ext uri="{BB962C8B-B14F-4D97-AF65-F5344CB8AC3E}">
        <p14:creationId xmlns:p14="http://schemas.microsoft.com/office/powerpoint/2010/main" val="4228799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e2echina.ti.com/support/microcontrollers/other/f/other-microcontrollers-forum/71503/tm4c123g6hp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hyperlink" Target="https://zhuanlan.zhihu.com/p/105649811"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hyperlink" Target="https://www.ti.com/tool/SW-TM4C"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2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customXml" Target="../ink/ink2.xml"/><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484C7-DAA1-4967-B914-EF2273477DDA}"/>
              </a:ext>
            </a:extLst>
          </p:cNvPr>
          <p:cNvSpPr>
            <a:spLocks noGrp="1"/>
          </p:cNvSpPr>
          <p:nvPr>
            <p:ph type="ctrTitle"/>
          </p:nvPr>
        </p:nvSpPr>
        <p:spPr/>
        <p:txBody>
          <a:bodyPr anchor="t"/>
          <a:lstStyle/>
          <a:p>
            <a:r>
              <a:rPr lang="en-US" altLang="zh-CN" dirty="0" err="1"/>
              <a:t>TivaC</a:t>
            </a:r>
            <a:r>
              <a:rPr lang="zh-CN" altLang="en-US" dirty="0"/>
              <a:t>系列</a:t>
            </a:r>
            <a:r>
              <a:rPr lang="en-US" altLang="zh-CN" dirty="0"/>
              <a:t>MCU</a:t>
            </a:r>
            <a:r>
              <a:rPr lang="zh-CN" altLang="en-US" dirty="0"/>
              <a:t>学习</a:t>
            </a:r>
            <a:br>
              <a:rPr lang="en-US" altLang="zh-CN" dirty="0"/>
            </a:br>
            <a:endParaRPr lang="zh-CN" altLang="en-US" dirty="0"/>
          </a:p>
        </p:txBody>
      </p:sp>
      <p:sp>
        <p:nvSpPr>
          <p:cNvPr id="3" name="副标题 2">
            <a:extLst>
              <a:ext uri="{FF2B5EF4-FFF2-40B4-BE49-F238E27FC236}">
                <a16:creationId xmlns:a16="http://schemas.microsoft.com/office/drawing/2014/main" id="{D2E87F0D-591F-42ED-BE8B-E2D755A605AF}"/>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720070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05DB7B-3780-47B8-8793-CBE71BB42863}"/>
              </a:ext>
            </a:extLst>
          </p:cNvPr>
          <p:cNvSpPr>
            <a:spLocks noGrp="1"/>
          </p:cNvSpPr>
          <p:nvPr>
            <p:ph type="title"/>
          </p:nvPr>
        </p:nvSpPr>
        <p:spPr/>
        <p:txBody>
          <a:bodyPr/>
          <a:lstStyle/>
          <a:p>
            <a:r>
              <a:rPr lang="zh-CN" altLang="en-US" dirty="0"/>
              <a:t>五、</a:t>
            </a:r>
            <a:r>
              <a:rPr lang="en-US" altLang="zh-CN" dirty="0"/>
              <a:t>GPIO</a:t>
            </a:r>
            <a:endParaRPr lang="zh-CN" altLang="en-US" dirty="0"/>
          </a:p>
        </p:txBody>
      </p:sp>
      <p:sp>
        <p:nvSpPr>
          <p:cNvPr id="3" name="内容占位符 2">
            <a:extLst>
              <a:ext uri="{FF2B5EF4-FFF2-40B4-BE49-F238E27FC236}">
                <a16:creationId xmlns:a16="http://schemas.microsoft.com/office/drawing/2014/main" id="{8EFE1F60-822B-4A95-BA9A-DE471FE83E17}"/>
              </a:ext>
            </a:extLst>
          </p:cNvPr>
          <p:cNvSpPr>
            <a:spLocks noGrp="1"/>
          </p:cNvSpPr>
          <p:nvPr>
            <p:ph idx="1"/>
          </p:nvPr>
        </p:nvSpPr>
        <p:spPr/>
        <p:txBody>
          <a:bodyPr/>
          <a:lstStyle/>
          <a:p>
            <a:pPr marL="0" indent="0">
              <a:buNone/>
            </a:pPr>
            <a:r>
              <a:rPr lang="en-US" altLang="zh-CN" dirty="0"/>
              <a:t>TM4C123GH6PM</a:t>
            </a:r>
            <a:r>
              <a:rPr lang="zh-CN" altLang="en-US" dirty="0"/>
              <a:t>总共</a:t>
            </a:r>
            <a:r>
              <a:rPr lang="en-US" altLang="zh-CN" dirty="0"/>
              <a:t>6</a:t>
            </a:r>
            <a:r>
              <a:rPr lang="zh-CN" altLang="en-US" dirty="0"/>
              <a:t>组</a:t>
            </a:r>
            <a:r>
              <a:rPr lang="en-US" altLang="zh-CN" dirty="0"/>
              <a:t>GPIO(A,B,C,D,E,F)</a:t>
            </a:r>
            <a:r>
              <a:rPr lang="zh-CN" altLang="en-US" dirty="0"/>
              <a:t>共计</a:t>
            </a:r>
            <a:r>
              <a:rPr lang="en-US" altLang="zh-CN" dirty="0"/>
              <a:t>43</a:t>
            </a:r>
            <a:r>
              <a:rPr lang="zh-CN" altLang="en-US" dirty="0"/>
              <a:t>个可编程引脚，</a:t>
            </a:r>
            <a:r>
              <a:rPr lang="en-US" altLang="zh-CN" dirty="0"/>
              <a:t>A</a:t>
            </a:r>
            <a:r>
              <a:rPr lang="zh-CN" altLang="en-US" dirty="0"/>
              <a:t>，</a:t>
            </a:r>
            <a:r>
              <a:rPr lang="en-US" altLang="zh-CN" dirty="0"/>
              <a:t>B</a:t>
            </a:r>
            <a:r>
              <a:rPr lang="zh-CN" altLang="en-US" dirty="0"/>
              <a:t>，</a:t>
            </a:r>
            <a:r>
              <a:rPr lang="en-US" altLang="zh-CN" dirty="0"/>
              <a:t>C</a:t>
            </a:r>
            <a:r>
              <a:rPr lang="zh-CN" altLang="en-US" dirty="0"/>
              <a:t>，</a:t>
            </a:r>
            <a:r>
              <a:rPr lang="en-US" altLang="zh-CN" dirty="0"/>
              <a:t>D</a:t>
            </a:r>
            <a:r>
              <a:rPr lang="zh-CN" altLang="en-US" dirty="0"/>
              <a:t>四组每组有</a:t>
            </a:r>
            <a:r>
              <a:rPr lang="en-US" altLang="zh-CN" dirty="0"/>
              <a:t>8</a:t>
            </a:r>
            <a:r>
              <a:rPr lang="zh-CN" altLang="en-US" dirty="0"/>
              <a:t>个引脚</a:t>
            </a:r>
            <a:r>
              <a:rPr lang="en-US" altLang="zh-CN" dirty="0"/>
              <a:t>(0~7),E</a:t>
            </a:r>
            <a:r>
              <a:rPr lang="zh-CN" altLang="en-US" dirty="0"/>
              <a:t>有</a:t>
            </a:r>
            <a:r>
              <a:rPr lang="en-US" altLang="zh-CN" dirty="0"/>
              <a:t>6</a:t>
            </a:r>
            <a:r>
              <a:rPr lang="zh-CN" altLang="en-US" dirty="0"/>
              <a:t>个引脚</a:t>
            </a:r>
            <a:r>
              <a:rPr lang="en-US" altLang="zh-CN" dirty="0"/>
              <a:t>(0~5)</a:t>
            </a:r>
            <a:r>
              <a:rPr lang="zh-CN" altLang="en-US" dirty="0"/>
              <a:t>，</a:t>
            </a:r>
            <a:r>
              <a:rPr lang="en-US" altLang="zh-CN" dirty="0"/>
              <a:t>F</a:t>
            </a:r>
            <a:r>
              <a:rPr lang="zh-CN" altLang="en-US" dirty="0"/>
              <a:t>有</a:t>
            </a:r>
            <a:r>
              <a:rPr lang="en-US" altLang="zh-CN" dirty="0"/>
              <a:t>5</a:t>
            </a:r>
            <a:r>
              <a:rPr lang="zh-CN" altLang="en-US" dirty="0"/>
              <a:t>个引脚</a:t>
            </a:r>
            <a:r>
              <a:rPr lang="en-US" altLang="zh-CN" dirty="0"/>
              <a:t>(0~4)</a:t>
            </a:r>
            <a:r>
              <a:rPr lang="zh-CN" altLang="en-US" dirty="0"/>
              <a:t>。</a:t>
            </a:r>
            <a:endParaRPr lang="en-US" altLang="zh-CN" dirty="0"/>
          </a:p>
          <a:p>
            <a:pPr marL="0" indent="0">
              <a:buNone/>
            </a:pPr>
            <a:r>
              <a:rPr lang="zh-CN" altLang="en-US" dirty="0"/>
              <a:t>每个</a:t>
            </a:r>
            <a:r>
              <a:rPr lang="en-US" altLang="zh-CN" dirty="0"/>
              <a:t>GPIO</a:t>
            </a:r>
            <a:r>
              <a:rPr lang="zh-CN" altLang="en-US" dirty="0"/>
              <a:t>均可配置为输入或输出或者外部中断模式，其用法和</a:t>
            </a:r>
            <a:r>
              <a:rPr lang="en-US" altLang="zh-CN" dirty="0"/>
              <a:t>32</a:t>
            </a:r>
            <a:r>
              <a:rPr lang="zh-CN" altLang="en-US" dirty="0"/>
              <a:t>基本一致，可以参考笔记中的例程进行开发。</a:t>
            </a:r>
            <a:endParaRPr lang="en-US" altLang="zh-CN" dirty="0"/>
          </a:p>
          <a:p>
            <a:pPr marL="0" indent="0">
              <a:buNone/>
            </a:pPr>
            <a:r>
              <a:rPr lang="zh-CN" altLang="en-US" dirty="0"/>
              <a:t>最需要注意的是</a:t>
            </a:r>
            <a:r>
              <a:rPr lang="en-US" altLang="zh-CN" dirty="0"/>
              <a:t>TM4C123GH6PM</a:t>
            </a:r>
            <a:r>
              <a:rPr lang="zh-CN" altLang="en-US" dirty="0"/>
              <a:t>的</a:t>
            </a:r>
            <a:r>
              <a:rPr lang="en-US" altLang="zh-CN" dirty="0"/>
              <a:t>PD7</a:t>
            </a:r>
            <a:r>
              <a:rPr lang="zh-CN" altLang="en-US" dirty="0"/>
              <a:t>和</a:t>
            </a:r>
            <a:r>
              <a:rPr lang="en-US" altLang="zh-CN" dirty="0"/>
              <a:t>PF0</a:t>
            </a:r>
            <a:r>
              <a:rPr lang="zh-CN" altLang="en-US" dirty="0"/>
              <a:t>引脚是被默认锁住的，所以如果需要将这两个引脚配置为</a:t>
            </a:r>
            <a:r>
              <a:rPr lang="en-US" altLang="zh-CN" dirty="0"/>
              <a:t>GPIO</a:t>
            </a:r>
            <a:r>
              <a:rPr lang="zh-CN" altLang="en-US" dirty="0"/>
              <a:t>模式或者复用为其他外设的引脚时，一定要先解锁再配置。</a:t>
            </a:r>
            <a:endParaRPr lang="en-US" altLang="zh-CN" dirty="0"/>
          </a:p>
          <a:p>
            <a:pPr marL="0" indent="0">
              <a:buNone/>
            </a:pPr>
            <a:r>
              <a:rPr lang="en-US" altLang="zh-CN" dirty="0">
                <a:hlinkClick r:id="rId2"/>
              </a:rPr>
              <a:t>https://e2echina.ti.com/support/microcontrollers/other/f/other-microcontrollers-forum/71503/tm4c123g6hpm</a:t>
            </a:r>
            <a:endParaRPr lang="en-US" altLang="zh-CN" dirty="0"/>
          </a:p>
        </p:txBody>
      </p:sp>
    </p:spTree>
    <p:extLst>
      <p:ext uri="{BB962C8B-B14F-4D97-AF65-F5344CB8AC3E}">
        <p14:creationId xmlns:p14="http://schemas.microsoft.com/office/powerpoint/2010/main" val="3414883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88FF22-FED0-457E-BB71-3A4723B3FB5A}"/>
              </a:ext>
            </a:extLst>
          </p:cNvPr>
          <p:cNvSpPr>
            <a:spLocks noGrp="1"/>
          </p:cNvSpPr>
          <p:nvPr>
            <p:ph type="title"/>
          </p:nvPr>
        </p:nvSpPr>
        <p:spPr/>
        <p:txBody>
          <a:bodyPr/>
          <a:lstStyle/>
          <a:p>
            <a:r>
              <a:rPr lang="zh-CN" altLang="en-US" dirty="0"/>
              <a:t>六、</a:t>
            </a:r>
            <a:r>
              <a:rPr lang="en-US" altLang="zh-CN" dirty="0"/>
              <a:t>UART</a:t>
            </a:r>
            <a:endParaRPr lang="zh-CN" altLang="en-US" dirty="0"/>
          </a:p>
        </p:txBody>
      </p:sp>
      <p:sp>
        <p:nvSpPr>
          <p:cNvPr id="3" name="内容占位符 2">
            <a:extLst>
              <a:ext uri="{FF2B5EF4-FFF2-40B4-BE49-F238E27FC236}">
                <a16:creationId xmlns:a16="http://schemas.microsoft.com/office/drawing/2014/main" id="{21283620-4270-4D66-835D-423EEF71AB28}"/>
              </a:ext>
            </a:extLst>
          </p:cNvPr>
          <p:cNvSpPr>
            <a:spLocks noGrp="1"/>
          </p:cNvSpPr>
          <p:nvPr>
            <p:ph idx="1"/>
          </p:nvPr>
        </p:nvSpPr>
        <p:spPr>
          <a:xfrm>
            <a:off x="838200" y="1825625"/>
            <a:ext cx="3621833" cy="4351338"/>
          </a:xfrm>
        </p:spPr>
        <p:txBody>
          <a:bodyPr/>
          <a:lstStyle/>
          <a:p>
            <a:r>
              <a:rPr lang="en-US" altLang="zh-CN" dirty="0"/>
              <a:t>TM4C123GH6PM</a:t>
            </a:r>
            <a:r>
              <a:rPr lang="zh-CN" altLang="en-US" dirty="0"/>
              <a:t>总共有</a:t>
            </a:r>
            <a:r>
              <a:rPr lang="en-US" altLang="zh-CN" dirty="0"/>
              <a:t>8</a:t>
            </a:r>
            <a:r>
              <a:rPr lang="zh-CN" altLang="en-US" dirty="0"/>
              <a:t>个独立的</a:t>
            </a:r>
            <a:r>
              <a:rPr lang="en-US" altLang="zh-CN" dirty="0"/>
              <a:t>UART</a:t>
            </a:r>
            <a:r>
              <a:rPr lang="zh-CN" altLang="en-US" dirty="0"/>
              <a:t>模块，其引脚映射表如右图所示</a:t>
            </a:r>
          </a:p>
        </p:txBody>
      </p:sp>
      <p:pic>
        <p:nvPicPr>
          <p:cNvPr id="4" name="图片 3">
            <a:extLst>
              <a:ext uri="{FF2B5EF4-FFF2-40B4-BE49-F238E27FC236}">
                <a16:creationId xmlns:a16="http://schemas.microsoft.com/office/drawing/2014/main" id="{DE4E2FB9-695E-4144-9348-28B849AAFB89}"/>
              </a:ext>
            </a:extLst>
          </p:cNvPr>
          <p:cNvPicPr>
            <a:picLocks noChangeAspect="1"/>
          </p:cNvPicPr>
          <p:nvPr/>
        </p:nvPicPr>
        <p:blipFill>
          <a:blip r:embed="rId2"/>
          <a:stretch>
            <a:fillRect/>
          </a:stretch>
        </p:blipFill>
        <p:spPr>
          <a:xfrm>
            <a:off x="4609322" y="1447095"/>
            <a:ext cx="7582678" cy="5278737"/>
          </a:xfrm>
          <a:prstGeom prst="rect">
            <a:avLst/>
          </a:prstGeom>
        </p:spPr>
      </p:pic>
      <p:pic>
        <p:nvPicPr>
          <p:cNvPr id="5" name="图片 4">
            <a:extLst>
              <a:ext uri="{FF2B5EF4-FFF2-40B4-BE49-F238E27FC236}">
                <a16:creationId xmlns:a16="http://schemas.microsoft.com/office/drawing/2014/main" id="{D635CBF1-B37C-4BB3-BB27-291A3DAE43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7280" y="4001294"/>
            <a:ext cx="2015410" cy="2015410"/>
          </a:xfrm>
          <a:prstGeom prst="rect">
            <a:avLst/>
          </a:prstGeom>
        </p:spPr>
      </p:pic>
    </p:spTree>
    <p:extLst>
      <p:ext uri="{BB962C8B-B14F-4D97-AF65-F5344CB8AC3E}">
        <p14:creationId xmlns:p14="http://schemas.microsoft.com/office/powerpoint/2010/main" val="3422409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66FD8F4-9C03-44B9-AF8F-7F05715BD148}"/>
              </a:ext>
            </a:extLst>
          </p:cNvPr>
          <p:cNvSpPr>
            <a:spLocks noGrp="1"/>
          </p:cNvSpPr>
          <p:nvPr>
            <p:ph type="title"/>
          </p:nvPr>
        </p:nvSpPr>
        <p:spPr>
          <a:xfrm>
            <a:off x="914433" y="187325"/>
            <a:ext cx="3932237" cy="1600200"/>
          </a:xfrm>
        </p:spPr>
        <p:txBody>
          <a:bodyPr anchor="ctr">
            <a:normAutofit/>
          </a:bodyPr>
          <a:lstStyle/>
          <a:p>
            <a:r>
              <a:rPr lang="zh-CN" altLang="en-US" sz="4400" dirty="0"/>
              <a:t>六、</a:t>
            </a:r>
            <a:r>
              <a:rPr lang="en-US" altLang="zh-CN" sz="4400" dirty="0"/>
              <a:t>UART</a:t>
            </a:r>
            <a:endParaRPr lang="zh-CN" altLang="en-US" sz="4400" dirty="0"/>
          </a:p>
        </p:txBody>
      </p:sp>
      <p:sp>
        <p:nvSpPr>
          <p:cNvPr id="5" name="内容占位符 4">
            <a:extLst>
              <a:ext uri="{FF2B5EF4-FFF2-40B4-BE49-F238E27FC236}">
                <a16:creationId xmlns:a16="http://schemas.microsoft.com/office/drawing/2014/main" id="{3D366FB0-4B61-4CA8-8C59-B395553E1BC4}"/>
              </a:ext>
            </a:extLst>
          </p:cNvPr>
          <p:cNvSpPr>
            <a:spLocks noGrp="1"/>
          </p:cNvSpPr>
          <p:nvPr>
            <p:ph idx="1"/>
          </p:nvPr>
        </p:nvSpPr>
        <p:spPr>
          <a:xfrm>
            <a:off x="5183187" y="987425"/>
            <a:ext cx="6536061" cy="5693293"/>
          </a:xfrm>
        </p:spPr>
        <p:txBody>
          <a:bodyPr>
            <a:normAutofit/>
          </a:bodyPr>
          <a:lstStyle/>
          <a:p>
            <a:pPr marL="0" indent="0">
              <a:lnSpc>
                <a:spcPct val="100000"/>
              </a:lnSpc>
              <a:buNone/>
            </a:pPr>
            <a:endParaRPr lang="en-US" altLang="zh-CN" sz="1200" dirty="0"/>
          </a:p>
          <a:p>
            <a:pPr marL="0" indent="0">
              <a:lnSpc>
                <a:spcPct val="100000"/>
              </a:lnSpc>
              <a:buNone/>
            </a:pPr>
            <a:r>
              <a:rPr lang="en-US" altLang="zh-CN" sz="1200" dirty="0" err="1"/>
              <a:t>SysCtlClockSet</a:t>
            </a:r>
            <a:r>
              <a:rPr lang="en-US" altLang="zh-CN" sz="1200" dirty="0"/>
              <a:t>(SYSCTL_SYSDIV_2_5|SYSCTL_USE_PLL|SYSCTL_XTAL_16MHZ|SYSCTL_OSC_MAIN);</a:t>
            </a:r>
          </a:p>
          <a:p>
            <a:pPr marL="0" indent="0">
              <a:lnSpc>
                <a:spcPct val="100000"/>
              </a:lnSpc>
              <a:buNone/>
            </a:pPr>
            <a:r>
              <a:rPr lang="en-US" altLang="zh-CN" sz="1200" dirty="0" err="1"/>
              <a:t>SysCtlPeripheralEnable</a:t>
            </a:r>
            <a:r>
              <a:rPr lang="en-US" altLang="zh-CN" sz="1200" dirty="0"/>
              <a:t>(SYSCTL_PERIPH_GPIOA);</a:t>
            </a:r>
          </a:p>
          <a:p>
            <a:pPr marL="0" indent="0">
              <a:lnSpc>
                <a:spcPct val="100000"/>
              </a:lnSpc>
              <a:buNone/>
            </a:pPr>
            <a:r>
              <a:rPr lang="en-US" altLang="zh-CN" sz="1200" dirty="0" err="1"/>
              <a:t>SysCtlPeripheralEnable</a:t>
            </a:r>
            <a:r>
              <a:rPr lang="en-US" altLang="zh-CN" sz="1200" dirty="0"/>
              <a:t>(SYSCTL_PERIPH_UART0);</a:t>
            </a:r>
          </a:p>
          <a:p>
            <a:pPr marL="0" indent="0">
              <a:lnSpc>
                <a:spcPct val="100000"/>
              </a:lnSpc>
              <a:buNone/>
            </a:pPr>
            <a:r>
              <a:rPr lang="en-US" altLang="zh-CN" sz="1200" dirty="0" err="1"/>
              <a:t>GPIOPinConfigure</a:t>
            </a:r>
            <a:r>
              <a:rPr lang="en-US" altLang="zh-CN" sz="1200" dirty="0"/>
              <a:t>(GPIO_PA0_U0RX);</a:t>
            </a:r>
          </a:p>
          <a:p>
            <a:pPr marL="0" indent="0">
              <a:lnSpc>
                <a:spcPct val="100000"/>
              </a:lnSpc>
              <a:buNone/>
            </a:pPr>
            <a:r>
              <a:rPr lang="en-US" altLang="zh-CN" sz="1200" dirty="0" err="1"/>
              <a:t>GPIOPinConfigure</a:t>
            </a:r>
            <a:r>
              <a:rPr lang="en-US" altLang="zh-CN" sz="1200" dirty="0"/>
              <a:t>(GPIO_PA1_U0TX);</a:t>
            </a:r>
          </a:p>
          <a:p>
            <a:pPr marL="0" indent="0">
              <a:lnSpc>
                <a:spcPct val="100000"/>
              </a:lnSpc>
              <a:buNone/>
            </a:pPr>
            <a:r>
              <a:rPr lang="en-US" altLang="zh-CN" sz="1200" dirty="0" err="1"/>
              <a:t>GPIOPinTypeUART</a:t>
            </a:r>
            <a:r>
              <a:rPr lang="en-US" altLang="zh-CN" sz="1200" dirty="0"/>
              <a:t>(GPIO_PORTA_BASE, GPIO_PIN_0 | GPIO_PIN_1);</a:t>
            </a:r>
          </a:p>
          <a:p>
            <a:pPr marL="0" indent="0">
              <a:lnSpc>
                <a:spcPct val="100000"/>
              </a:lnSpc>
              <a:buNone/>
            </a:pPr>
            <a:r>
              <a:rPr lang="en-US" altLang="zh-CN" sz="1200" dirty="0" err="1"/>
              <a:t>UARTClockSourceSet</a:t>
            </a:r>
            <a:r>
              <a:rPr lang="en-US" altLang="zh-CN" sz="1200" dirty="0"/>
              <a:t>(UART0_BASE, UART_CLOCK_SYSTEM);   </a:t>
            </a:r>
            <a:r>
              <a:rPr lang="en-US" altLang="zh-CN" sz="1200" dirty="0" err="1"/>
              <a:t>UARTConfigSetExpClk</a:t>
            </a:r>
            <a:r>
              <a:rPr lang="en-US" altLang="zh-CN" sz="1200" dirty="0"/>
              <a:t>( UART0_BASE,SysCtlClockGet(),115200,</a:t>
            </a:r>
            <a:r>
              <a:rPr lang="en-US" altLang="zh-CN" sz="1200" dirty="0">
                <a:solidFill>
                  <a:srgbClr val="FF0000"/>
                </a:solidFill>
              </a:rPr>
              <a:t>UART_CONFIG_WLEN_8</a:t>
            </a:r>
            <a:r>
              <a:rPr lang="en-US" altLang="zh-CN" sz="1200" dirty="0"/>
              <a:t>|</a:t>
            </a:r>
            <a:r>
              <a:rPr lang="en-US" altLang="zh-CN" sz="1200" dirty="0">
                <a:solidFill>
                  <a:srgbClr val="0070C0"/>
                </a:solidFill>
              </a:rPr>
              <a:t>UART_CONFIG_STOP_ONE</a:t>
            </a:r>
            <a:r>
              <a:rPr lang="en-US" altLang="zh-CN" sz="1200" dirty="0"/>
              <a:t>|</a:t>
            </a:r>
            <a:r>
              <a:rPr lang="en-US" altLang="zh-CN" sz="1200" dirty="0">
                <a:solidFill>
                  <a:srgbClr val="00B050"/>
                </a:solidFill>
              </a:rPr>
              <a:t>UART_CONFIG_PAR_NONE</a:t>
            </a:r>
            <a:r>
              <a:rPr lang="en-US" altLang="zh-CN" sz="1200" dirty="0"/>
              <a:t>);</a:t>
            </a:r>
          </a:p>
          <a:p>
            <a:pPr marL="0" indent="0">
              <a:lnSpc>
                <a:spcPct val="100000"/>
              </a:lnSpc>
              <a:buNone/>
            </a:pPr>
            <a:r>
              <a:rPr lang="en-US" altLang="zh-CN" sz="1200" dirty="0" err="1"/>
              <a:t>UARTFIFOEnable</a:t>
            </a:r>
            <a:r>
              <a:rPr lang="en-US" altLang="zh-CN" sz="1200" dirty="0"/>
              <a:t>(UART0_BASE);</a:t>
            </a:r>
          </a:p>
          <a:p>
            <a:pPr marL="0" indent="0">
              <a:lnSpc>
                <a:spcPct val="100000"/>
              </a:lnSpc>
              <a:buNone/>
            </a:pPr>
            <a:r>
              <a:rPr lang="en-US" altLang="zh-CN" sz="1200" dirty="0" err="1"/>
              <a:t>UARTFIFOLevelSet</a:t>
            </a:r>
            <a:r>
              <a:rPr lang="en-US" altLang="zh-CN" sz="1200" dirty="0"/>
              <a:t>(UART0_BASE, UART_FIFO_RX1_8,UART_FIFO_TX1_8);</a:t>
            </a:r>
          </a:p>
          <a:p>
            <a:pPr marL="0" indent="0">
              <a:lnSpc>
                <a:spcPct val="100000"/>
              </a:lnSpc>
              <a:buNone/>
            </a:pPr>
            <a:r>
              <a:rPr lang="en-US" altLang="zh-CN" sz="1200" dirty="0" err="1"/>
              <a:t>UARTIntRegister</a:t>
            </a:r>
            <a:r>
              <a:rPr lang="en-US" altLang="zh-CN" sz="1200" dirty="0"/>
              <a:t>(UART0_BASE, UART0_Handler);</a:t>
            </a:r>
          </a:p>
          <a:p>
            <a:pPr marL="0" indent="0">
              <a:lnSpc>
                <a:spcPct val="100000"/>
              </a:lnSpc>
              <a:buNone/>
            </a:pPr>
            <a:r>
              <a:rPr lang="en-US" altLang="zh-CN" sz="1200" dirty="0" err="1"/>
              <a:t>UARTIntEnable</a:t>
            </a:r>
            <a:r>
              <a:rPr lang="en-US" altLang="zh-CN" sz="1200" dirty="0"/>
              <a:t>(UART0_BASE, UART_INT_RX|UART_INT_RT);</a:t>
            </a:r>
          </a:p>
          <a:p>
            <a:pPr marL="0" indent="0">
              <a:lnSpc>
                <a:spcPct val="100000"/>
              </a:lnSpc>
              <a:buNone/>
            </a:pPr>
            <a:r>
              <a:rPr lang="en-US" altLang="zh-CN" sz="1200" dirty="0" err="1"/>
              <a:t>UARTIntClear</a:t>
            </a:r>
            <a:r>
              <a:rPr lang="en-US" altLang="zh-CN" sz="1200" dirty="0"/>
              <a:t>(UART0_BASE, UART0_BASE);</a:t>
            </a:r>
          </a:p>
          <a:p>
            <a:pPr marL="0" indent="0">
              <a:lnSpc>
                <a:spcPct val="100000"/>
              </a:lnSpc>
              <a:buNone/>
            </a:pPr>
            <a:r>
              <a:rPr lang="en-US" altLang="zh-CN" sz="1200" dirty="0" err="1"/>
              <a:t>IntEnable</a:t>
            </a:r>
            <a:r>
              <a:rPr lang="en-US" altLang="zh-CN" sz="1200" dirty="0"/>
              <a:t>(INT_UART0);</a:t>
            </a:r>
          </a:p>
          <a:p>
            <a:pPr marL="0" indent="0">
              <a:lnSpc>
                <a:spcPct val="100000"/>
              </a:lnSpc>
              <a:buNone/>
            </a:pPr>
            <a:r>
              <a:rPr lang="en-US" altLang="zh-CN" sz="1200" dirty="0" err="1"/>
              <a:t>IntMasterEnable</a:t>
            </a:r>
            <a:r>
              <a:rPr lang="en-US" altLang="zh-CN" sz="1200" dirty="0"/>
              <a:t>();</a:t>
            </a:r>
          </a:p>
          <a:p>
            <a:pPr marL="0" indent="0">
              <a:lnSpc>
                <a:spcPct val="100000"/>
              </a:lnSpc>
              <a:buNone/>
            </a:pPr>
            <a:r>
              <a:rPr lang="en-US" altLang="zh-CN" sz="1200" dirty="0" err="1"/>
              <a:t>UARTEnable</a:t>
            </a:r>
            <a:r>
              <a:rPr lang="en-US" altLang="zh-CN" sz="1200" dirty="0"/>
              <a:t>( UART0_BASE);</a:t>
            </a:r>
            <a:endParaRPr lang="zh-CN" altLang="en-US" sz="1200" dirty="0"/>
          </a:p>
        </p:txBody>
      </p:sp>
      <p:sp>
        <p:nvSpPr>
          <p:cNvPr id="6" name="文本占位符 5">
            <a:extLst>
              <a:ext uri="{FF2B5EF4-FFF2-40B4-BE49-F238E27FC236}">
                <a16:creationId xmlns:a16="http://schemas.microsoft.com/office/drawing/2014/main" id="{97EE326D-204E-4B27-B498-31ACFA78BEF8}"/>
              </a:ext>
            </a:extLst>
          </p:cNvPr>
          <p:cNvSpPr>
            <a:spLocks noGrp="1"/>
          </p:cNvSpPr>
          <p:nvPr>
            <p:ph type="body" sz="half" idx="2"/>
          </p:nvPr>
        </p:nvSpPr>
        <p:spPr>
          <a:xfrm>
            <a:off x="839788" y="2057400"/>
            <a:ext cx="3932237" cy="4408714"/>
          </a:xfrm>
        </p:spPr>
        <p:txBody>
          <a:bodyPr>
            <a:normAutofit/>
          </a:bodyPr>
          <a:lstStyle/>
          <a:p>
            <a:r>
              <a:rPr lang="zh-CN" altLang="en-US" sz="1800" dirty="0"/>
              <a:t>配置</a:t>
            </a:r>
            <a:r>
              <a:rPr lang="en-US" altLang="zh-CN" sz="1800" dirty="0"/>
              <a:t>UART</a:t>
            </a:r>
            <a:r>
              <a:rPr lang="zh-CN" altLang="en-US" sz="1800" dirty="0"/>
              <a:t>的一般流程如下：</a:t>
            </a:r>
            <a:endParaRPr lang="en-US" altLang="zh-CN" sz="1800" dirty="0"/>
          </a:p>
          <a:p>
            <a:r>
              <a:rPr lang="en-US" altLang="zh-CN" sz="1800" dirty="0"/>
              <a:t>1.</a:t>
            </a:r>
            <a:r>
              <a:rPr lang="zh-CN" altLang="en-US" sz="1800" dirty="0"/>
              <a:t>使能一个</a:t>
            </a:r>
            <a:r>
              <a:rPr lang="en-US" altLang="zh-CN" sz="1800" dirty="0"/>
              <a:t>UART</a:t>
            </a:r>
            <a:r>
              <a:rPr lang="zh-CN" altLang="en-US" sz="1800" dirty="0"/>
              <a:t>模块和其引脚对应的</a:t>
            </a:r>
            <a:r>
              <a:rPr lang="en-US" altLang="zh-CN" sz="1800" dirty="0"/>
              <a:t>GPIO</a:t>
            </a:r>
          </a:p>
          <a:p>
            <a:r>
              <a:rPr lang="en-US" altLang="zh-CN" sz="1800" dirty="0"/>
              <a:t>2.</a:t>
            </a:r>
            <a:r>
              <a:rPr lang="zh-CN" altLang="en-US" sz="1800" dirty="0"/>
              <a:t>为该</a:t>
            </a:r>
            <a:r>
              <a:rPr lang="en-US" altLang="zh-CN" sz="1800" dirty="0"/>
              <a:t>UART</a:t>
            </a:r>
            <a:r>
              <a:rPr lang="zh-CN" altLang="en-US" sz="1800" dirty="0"/>
              <a:t>模块配置引脚</a:t>
            </a:r>
            <a:endParaRPr lang="en-US" altLang="zh-CN" sz="1800" dirty="0"/>
          </a:p>
          <a:p>
            <a:r>
              <a:rPr lang="en-US" altLang="zh-CN" sz="1800" dirty="0"/>
              <a:t>3.</a:t>
            </a:r>
            <a:r>
              <a:rPr lang="zh-CN" altLang="en-US" sz="1800" dirty="0"/>
              <a:t>配置</a:t>
            </a:r>
            <a:r>
              <a:rPr lang="en-US" altLang="zh-CN" sz="1800" dirty="0"/>
              <a:t>UART</a:t>
            </a:r>
            <a:r>
              <a:rPr lang="zh-CN" altLang="en-US" sz="1800" dirty="0"/>
              <a:t>的时钟源以及相关参数</a:t>
            </a:r>
            <a:endParaRPr lang="en-US" altLang="zh-CN" sz="1800" dirty="0"/>
          </a:p>
          <a:p>
            <a:r>
              <a:rPr lang="en-US" altLang="zh-CN" sz="1800" dirty="0"/>
              <a:t>4.</a:t>
            </a:r>
            <a:r>
              <a:rPr lang="zh-CN" altLang="en-US" sz="1800" dirty="0"/>
              <a:t>配置</a:t>
            </a:r>
            <a:r>
              <a:rPr lang="en-US" altLang="zh-CN" sz="1800" dirty="0"/>
              <a:t>UART</a:t>
            </a:r>
            <a:r>
              <a:rPr lang="zh-CN" altLang="en-US" sz="1800" dirty="0"/>
              <a:t>的</a:t>
            </a:r>
            <a:r>
              <a:rPr lang="en-US" altLang="zh-CN" sz="1800" dirty="0"/>
              <a:t>FIFO</a:t>
            </a:r>
            <a:r>
              <a:rPr lang="zh-CN" altLang="en-US" sz="1800" dirty="0"/>
              <a:t>（可选）</a:t>
            </a:r>
            <a:endParaRPr lang="en-US" altLang="zh-CN" sz="1800" dirty="0"/>
          </a:p>
          <a:p>
            <a:r>
              <a:rPr lang="en-US" altLang="zh-CN" sz="1800" dirty="0"/>
              <a:t>5.</a:t>
            </a:r>
            <a:r>
              <a:rPr lang="zh-CN" altLang="en-US" sz="1800" dirty="0"/>
              <a:t>配置</a:t>
            </a:r>
            <a:r>
              <a:rPr lang="en-US" altLang="zh-CN" sz="1800" dirty="0"/>
              <a:t>UART</a:t>
            </a:r>
            <a:r>
              <a:rPr lang="zh-CN" altLang="en-US" sz="1800" dirty="0"/>
              <a:t>中断（可选）</a:t>
            </a:r>
            <a:endParaRPr lang="en-US" altLang="zh-CN" sz="1800" dirty="0"/>
          </a:p>
          <a:p>
            <a:r>
              <a:rPr lang="en-US" altLang="zh-CN" sz="1800" dirty="0"/>
              <a:t>6.</a:t>
            </a:r>
            <a:r>
              <a:rPr lang="zh-CN" altLang="en-US" sz="1800" dirty="0"/>
              <a:t>启动</a:t>
            </a:r>
            <a:r>
              <a:rPr lang="en-US" altLang="zh-CN" sz="1800" dirty="0"/>
              <a:t>UART</a:t>
            </a:r>
            <a:r>
              <a:rPr lang="zh-CN" altLang="en-US" sz="1800" dirty="0"/>
              <a:t>模块</a:t>
            </a:r>
            <a:endParaRPr lang="en-US" altLang="zh-CN" sz="1800" dirty="0"/>
          </a:p>
          <a:p>
            <a:r>
              <a:rPr lang="zh-CN" altLang="en-US" sz="1800" dirty="0"/>
              <a:t>注：根据时钟树所示，</a:t>
            </a:r>
            <a:r>
              <a:rPr lang="en-US" altLang="zh-CN" sz="1800" dirty="0"/>
              <a:t>UART</a:t>
            </a:r>
            <a:r>
              <a:rPr lang="zh-CN" altLang="en-US" sz="1800" dirty="0"/>
              <a:t>模块的时钟源可以来自于</a:t>
            </a:r>
            <a:r>
              <a:rPr lang="en-US" altLang="zh-CN" sz="1800" dirty="0"/>
              <a:t>PIOSC</a:t>
            </a:r>
            <a:r>
              <a:rPr lang="zh-CN" altLang="en-US" sz="1800" dirty="0"/>
              <a:t>和系统时钟，</a:t>
            </a:r>
            <a:r>
              <a:rPr lang="en-US" altLang="zh-CN" sz="1800" dirty="0"/>
              <a:t>PIOSC</a:t>
            </a:r>
            <a:r>
              <a:rPr lang="zh-CN" altLang="en-US" sz="1800" dirty="0"/>
              <a:t>频率固定为</a:t>
            </a:r>
            <a:r>
              <a:rPr lang="en-US" altLang="zh-CN" sz="1800" dirty="0"/>
              <a:t>16MHz</a:t>
            </a:r>
            <a:r>
              <a:rPr lang="zh-CN" altLang="en-US" sz="1800" dirty="0"/>
              <a:t>，而系统时钟频率则由程序配置决定</a:t>
            </a:r>
          </a:p>
        </p:txBody>
      </p:sp>
    </p:spTree>
    <p:extLst>
      <p:ext uri="{BB962C8B-B14F-4D97-AF65-F5344CB8AC3E}">
        <p14:creationId xmlns:p14="http://schemas.microsoft.com/office/powerpoint/2010/main" val="2451168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02A049A-8EE7-4D02-A8AD-68F4062CF7EB}"/>
              </a:ext>
            </a:extLst>
          </p:cNvPr>
          <p:cNvSpPr>
            <a:spLocks noGrp="1"/>
          </p:cNvSpPr>
          <p:nvPr>
            <p:ph type="title"/>
          </p:nvPr>
        </p:nvSpPr>
        <p:spPr/>
        <p:txBody>
          <a:bodyPr anchor="ctr">
            <a:normAutofit/>
          </a:bodyPr>
          <a:lstStyle/>
          <a:p>
            <a:r>
              <a:rPr lang="zh-CN" altLang="en-US" sz="4400" dirty="0"/>
              <a:t>六、</a:t>
            </a:r>
            <a:r>
              <a:rPr lang="en-US" altLang="zh-CN" sz="4400" dirty="0"/>
              <a:t>UART</a:t>
            </a:r>
            <a:endParaRPr lang="zh-CN" altLang="en-US" sz="4400" dirty="0"/>
          </a:p>
        </p:txBody>
      </p:sp>
      <p:sp>
        <p:nvSpPr>
          <p:cNvPr id="2" name="内容占位符 1">
            <a:extLst>
              <a:ext uri="{FF2B5EF4-FFF2-40B4-BE49-F238E27FC236}">
                <a16:creationId xmlns:a16="http://schemas.microsoft.com/office/drawing/2014/main" id="{BE9474D3-9A28-475A-A6A8-E55849022715}"/>
              </a:ext>
            </a:extLst>
          </p:cNvPr>
          <p:cNvSpPr>
            <a:spLocks noGrp="1"/>
          </p:cNvSpPr>
          <p:nvPr>
            <p:ph sz="half" idx="1"/>
          </p:nvPr>
        </p:nvSpPr>
        <p:spPr/>
        <p:txBody>
          <a:bodyPr>
            <a:normAutofit/>
          </a:bodyPr>
          <a:lstStyle/>
          <a:p>
            <a:pPr marL="0" indent="0" algn="ctr">
              <a:buNone/>
            </a:pPr>
            <a:r>
              <a:rPr lang="en-US" altLang="zh-CN" dirty="0"/>
              <a:t>UART</a:t>
            </a:r>
            <a:r>
              <a:rPr lang="zh-CN" altLang="en-US" dirty="0"/>
              <a:t>的</a:t>
            </a:r>
            <a:r>
              <a:rPr lang="en-US" altLang="zh-CN" dirty="0"/>
              <a:t>FIFO</a:t>
            </a:r>
          </a:p>
          <a:p>
            <a:pPr marL="0" indent="0">
              <a:buNone/>
            </a:pPr>
            <a:r>
              <a:rPr lang="en-US" altLang="zh-CN" sz="2000" dirty="0"/>
              <a:t>TM4C123G</a:t>
            </a:r>
            <a:r>
              <a:rPr lang="zh-CN" altLang="en-US" sz="2000" dirty="0"/>
              <a:t>串口的</a:t>
            </a:r>
            <a:r>
              <a:rPr lang="en-US" altLang="zh-CN" sz="2000" dirty="0"/>
              <a:t>FIFO</a:t>
            </a:r>
            <a:r>
              <a:rPr lang="zh-CN" altLang="en-US" sz="2000" dirty="0"/>
              <a:t>深度为</a:t>
            </a:r>
            <a:r>
              <a:rPr lang="en-US" altLang="zh-CN" sz="2000" dirty="0"/>
              <a:t>16</a:t>
            </a:r>
            <a:r>
              <a:rPr lang="zh-CN" altLang="en-US" sz="2000" dirty="0"/>
              <a:t>（以字节为单位），配置时可以选</a:t>
            </a:r>
            <a:r>
              <a:rPr lang="en-US" altLang="zh-CN" sz="2000" dirty="0"/>
              <a:t>1/8</a:t>
            </a:r>
            <a:r>
              <a:rPr lang="zh-CN" altLang="en-US" sz="2000" dirty="0"/>
              <a:t>、</a:t>
            </a:r>
            <a:r>
              <a:rPr lang="en-US" altLang="zh-CN" sz="2000" dirty="0"/>
              <a:t>2/8</a:t>
            </a:r>
            <a:r>
              <a:rPr lang="zh-CN" altLang="en-US" sz="2000" dirty="0"/>
              <a:t>、</a:t>
            </a:r>
            <a:r>
              <a:rPr lang="en-US" altLang="zh-CN" sz="2000" dirty="0"/>
              <a:t>4/8</a:t>
            </a:r>
            <a:r>
              <a:rPr lang="zh-CN" altLang="en-US" sz="2000" dirty="0"/>
              <a:t>、</a:t>
            </a:r>
            <a:r>
              <a:rPr lang="en-US" altLang="zh-CN" sz="2000" dirty="0"/>
              <a:t>6/8</a:t>
            </a:r>
            <a:r>
              <a:rPr lang="zh-CN" altLang="en-US" sz="2000" dirty="0"/>
              <a:t>、</a:t>
            </a:r>
            <a:r>
              <a:rPr lang="en-US" altLang="zh-CN" sz="2000" dirty="0"/>
              <a:t>7/8</a:t>
            </a:r>
            <a:r>
              <a:rPr lang="zh-CN" altLang="en-US" sz="2000" dirty="0"/>
              <a:t>倍的</a:t>
            </a:r>
            <a:r>
              <a:rPr lang="en-US" altLang="zh-CN" sz="2000" dirty="0"/>
              <a:t>FIFO</a:t>
            </a:r>
            <a:r>
              <a:rPr lang="zh-CN" altLang="en-US" sz="2000" dirty="0"/>
              <a:t>深度，即深度可设置为</a:t>
            </a:r>
            <a:r>
              <a:rPr lang="en-US" altLang="zh-CN" sz="2000" dirty="0"/>
              <a:t>2</a:t>
            </a:r>
            <a:r>
              <a:rPr lang="zh-CN" altLang="en-US" sz="2000" dirty="0"/>
              <a:t>、</a:t>
            </a:r>
            <a:r>
              <a:rPr lang="en-US" altLang="zh-CN" sz="2000" dirty="0"/>
              <a:t>4</a:t>
            </a:r>
            <a:r>
              <a:rPr lang="zh-CN" altLang="en-US" sz="2000" dirty="0"/>
              <a:t>、</a:t>
            </a:r>
            <a:r>
              <a:rPr lang="en-US" altLang="zh-CN" sz="2000" dirty="0"/>
              <a:t>8</a:t>
            </a:r>
            <a:r>
              <a:rPr lang="zh-CN" altLang="en-US" sz="2000" dirty="0"/>
              <a:t>、</a:t>
            </a:r>
            <a:r>
              <a:rPr lang="en-US" altLang="zh-CN" sz="2000" dirty="0"/>
              <a:t>12</a:t>
            </a:r>
            <a:r>
              <a:rPr lang="zh-CN" altLang="en-US" sz="2000" dirty="0"/>
              <a:t>、</a:t>
            </a:r>
            <a:r>
              <a:rPr lang="en-US" altLang="zh-CN" sz="2000" dirty="0"/>
              <a:t>14</a:t>
            </a:r>
            <a:r>
              <a:rPr lang="zh-CN" altLang="en-US" sz="2000" dirty="0"/>
              <a:t>，以接收</a:t>
            </a:r>
            <a:r>
              <a:rPr lang="en-US" altLang="zh-CN" sz="2000" dirty="0"/>
              <a:t>FIFO</a:t>
            </a:r>
            <a:r>
              <a:rPr lang="zh-CN" altLang="en-US" sz="2000" dirty="0"/>
              <a:t>设置为例，参数</a:t>
            </a:r>
            <a:r>
              <a:rPr lang="en-US" altLang="zh-CN" sz="2000" dirty="0"/>
              <a:t>uint32_t ui32RxLevel</a:t>
            </a:r>
            <a:r>
              <a:rPr lang="zh-CN" altLang="en-US" sz="2000" dirty="0"/>
              <a:t>可选择：</a:t>
            </a:r>
            <a:r>
              <a:rPr lang="en-US" altLang="zh-CN" sz="2000" dirty="0"/>
              <a:t>UART_FIFO_RX1_8</a:t>
            </a:r>
            <a:r>
              <a:rPr lang="zh-CN" altLang="en-US" sz="2000" dirty="0"/>
              <a:t>、</a:t>
            </a:r>
            <a:r>
              <a:rPr lang="en-US" altLang="zh-CN" sz="2000" dirty="0"/>
              <a:t>UART_FIFO_RX2_8</a:t>
            </a:r>
            <a:r>
              <a:rPr lang="zh-CN" altLang="en-US" sz="2000" dirty="0"/>
              <a:t>、</a:t>
            </a:r>
            <a:r>
              <a:rPr lang="en-US" altLang="zh-CN" sz="2000" dirty="0"/>
              <a:t>UART_FIFO_RX4_8</a:t>
            </a:r>
            <a:r>
              <a:rPr lang="zh-CN" altLang="en-US" sz="2000" dirty="0"/>
              <a:t>、</a:t>
            </a:r>
            <a:r>
              <a:rPr lang="en-US" altLang="zh-CN" sz="2000" dirty="0"/>
              <a:t>UART_FIFO_RX6_8</a:t>
            </a:r>
            <a:r>
              <a:rPr lang="zh-CN" altLang="en-US" sz="2000" dirty="0"/>
              <a:t>、</a:t>
            </a:r>
            <a:r>
              <a:rPr lang="en-US" altLang="zh-CN" sz="2000" dirty="0"/>
              <a:t>UART_FIFO_RX7_8</a:t>
            </a:r>
            <a:r>
              <a:rPr lang="zh-CN" altLang="en-US" sz="2000" dirty="0"/>
              <a:t>，分别代表</a:t>
            </a:r>
            <a:r>
              <a:rPr lang="en-US" altLang="zh-CN" sz="2000" dirty="0"/>
              <a:t>1/8</a:t>
            </a:r>
            <a:r>
              <a:rPr lang="zh-CN" altLang="en-US" sz="2000" dirty="0"/>
              <a:t>、</a:t>
            </a:r>
            <a:r>
              <a:rPr lang="en-US" altLang="zh-CN" sz="2000" dirty="0"/>
              <a:t>2/8</a:t>
            </a:r>
            <a:r>
              <a:rPr lang="zh-CN" altLang="en-US" sz="2000" dirty="0"/>
              <a:t>、</a:t>
            </a:r>
            <a:r>
              <a:rPr lang="en-US" altLang="zh-CN" sz="2000" dirty="0"/>
              <a:t>4/8</a:t>
            </a:r>
            <a:r>
              <a:rPr lang="zh-CN" altLang="en-US" sz="2000" dirty="0"/>
              <a:t>、</a:t>
            </a:r>
            <a:r>
              <a:rPr lang="en-US" altLang="zh-CN" sz="2000" dirty="0"/>
              <a:t>6/8</a:t>
            </a:r>
            <a:r>
              <a:rPr lang="zh-CN" altLang="en-US" sz="2000" dirty="0"/>
              <a:t>、</a:t>
            </a:r>
            <a:r>
              <a:rPr lang="en-US" altLang="zh-CN" sz="2000" dirty="0"/>
              <a:t>7/8</a:t>
            </a:r>
            <a:r>
              <a:rPr lang="zh-CN" altLang="en-US" sz="2000" dirty="0"/>
              <a:t>倍的</a:t>
            </a:r>
            <a:r>
              <a:rPr lang="en-US" altLang="zh-CN" sz="2000" dirty="0"/>
              <a:t>FIFO</a:t>
            </a:r>
            <a:r>
              <a:rPr lang="zh-CN" altLang="en-US" sz="2000" dirty="0"/>
              <a:t>深度，如果使能了</a:t>
            </a:r>
            <a:r>
              <a:rPr lang="en-US" altLang="zh-CN" sz="2000" dirty="0"/>
              <a:t>FIFO</a:t>
            </a:r>
            <a:r>
              <a:rPr lang="zh-CN" altLang="en-US" sz="2000" dirty="0"/>
              <a:t>但是没有配置深度，会默认配置为</a:t>
            </a:r>
            <a:r>
              <a:rPr lang="en-US" altLang="zh-CN" sz="2000" dirty="0"/>
              <a:t>4/8</a:t>
            </a:r>
            <a:r>
              <a:rPr lang="zh-CN" altLang="en-US" sz="2000" dirty="0"/>
              <a:t>倍的</a:t>
            </a:r>
            <a:r>
              <a:rPr lang="en-US" altLang="zh-CN" sz="2000" dirty="0"/>
              <a:t>FIFO</a:t>
            </a:r>
            <a:r>
              <a:rPr lang="zh-CN" altLang="en-US" sz="2000" dirty="0"/>
              <a:t>深度。</a:t>
            </a:r>
          </a:p>
        </p:txBody>
      </p:sp>
      <p:sp>
        <p:nvSpPr>
          <p:cNvPr id="3" name="内容占位符 2">
            <a:extLst>
              <a:ext uri="{FF2B5EF4-FFF2-40B4-BE49-F238E27FC236}">
                <a16:creationId xmlns:a16="http://schemas.microsoft.com/office/drawing/2014/main" id="{78A3C8BD-D8E9-4FB3-9799-F2BC1B6C0D49}"/>
              </a:ext>
            </a:extLst>
          </p:cNvPr>
          <p:cNvSpPr>
            <a:spLocks noGrp="1"/>
          </p:cNvSpPr>
          <p:nvPr>
            <p:ph sz="half" idx="2"/>
          </p:nvPr>
        </p:nvSpPr>
        <p:spPr/>
        <p:txBody>
          <a:bodyPr>
            <a:normAutofit/>
          </a:bodyPr>
          <a:lstStyle/>
          <a:p>
            <a:pPr marL="0" indent="0" algn="ctr">
              <a:buNone/>
            </a:pPr>
            <a:r>
              <a:rPr lang="en-US" altLang="zh-CN" dirty="0"/>
              <a:t>UART</a:t>
            </a:r>
            <a:r>
              <a:rPr lang="zh-CN" altLang="en-US" dirty="0"/>
              <a:t>的接收中断</a:t>
            </a:r>
            <a:endParaRPr lang="en-US" altLang="zh-CN" dirty="0"/>
          </a:p>
          <a:p>
            <a:pPr marL="0" indent="0">
              <a:buNone/>
            </a:pPr>
            <a:r>
              <a:rPr lang="en-US" altLang="zh-CN" sz="2000" dirty="0"/>
              <a:t>TM4C123G</a:t>
            </a:r>
            <a:r>
              <a:rPr lang="zh-CN" altLang="en-US" sz="2000" dirty="0"/>
              <a:t>串口的接收中断其实就是</a:t>
            </a:r>
            <a:r>
              <a:rPr lang="en-US" altLang="zh-CN" sz="2000" dirty="0"/>
              <a:t>FIFO</a:t>
            </a:r>
            <a:r>
              <a:rPr lang="zh-CN" altLang="en-US" sz="2000" dirty="0"/>
              <a:t>溢出中断，当</a:t>
            </a:r>
            <a:r>
              <a:rPr lang="en-US" altLang="zh-CN" sz="2000" dirty="0"/>
              <a:t>FIFO</a:t>
            </a:r>
            <a:r>
              <a:rPr lang="zh-CN" altLang="en-US" sz="2000" dirty="0"/>
              <a:t>溢出时会触发溢出中断，如果不使能</a:t>
            </a:r>
            <a:r>
              <a:rPr lang="en-US" altLang="zh-CN" sz="2000" dirty="0"/>
              <a:t>FIFO</a:t>
            </a:r>
            <a:r>
              <a:rPr lang="zh-CN" altLang="en-US" sz="2000" dirty="0"/>
              <a:t>则每接收到一个字节的数据就中断一次，同时还有接收超时中断，从接收到当前字节开始计算时间</a:t>
            </a:r>
          </a:p>
        </p:txBody>
      </p:sp>
    </p:spTree>
    <p:extLst>
      <p:ext uri="{BB962C8B-B14F-4D97-AF65-F5344CB8AC3E}">
        <p14:creationId xmlns:p14="http://schemas.microsoft.com/office/powerpoint/2010/main" val="4186753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4086F45-B882-452E-A510-1CF6BDA6A5FA}"/>
              </a:ext>
            </a:extLst>
          </p:cNvPr>
          <p:cNvSpPr>
            <a:spLocks noGrp="1"/>
          </p:cNvSpPr>
          <p:nvPr>
            <p:ph type="title"/>
          </p:nvPr>
        </p:nvSpPr>
        <p:spPr/>
        <p:txBody>
          <a:bodyPr/>
          <a:lstStyle/>
          <a:p>
            <a:pPr algn="ctr"/>
            <a:r>
              <a:rPr lang="zh-CN" altLang="en-US" dirty="0"/>
              <a:t>配置外设的一般流程</a:t>
            </a:r>
          </a:p>
        </p:txBody>
      </p:sp>
      <p:sp>
        <p:nvSpPr>
          <p:cNvPr id="8" name="内容占位符 7">
            <a:extLst>
              <a:ext uri="{FF2B5EF4-FFF2-40B4-BE49-F238E27FC236}">
                <a16:creationId xmlns:a16="http://schemas.microsoft.com/office/drawing/2014/main" id="{5640A0AA-2270-4D55-B145-93B54565FA6F}"/>
              </a:ext>
            </a:extLst>
          </p:cNvPr>
          <p:cNvSpPr>
            <a:spLocks noGrp="1"/>
          </p:cNvSpPr>
          <p:nvPr>
            <p:ph sz="half" idx="2"/>
          </p:nvPr>
        </p:nvSpPr>
        <p:spPr/>
        <p:txBody>
          <a:bodyPr/>
          <a:lstStyle/>
          <a:p>
            <a:pPr marL="514350" indent="-514350">
              <a:buFont typeface="+mj-lt"/>
              <a:buAutoNum type="arabicPeriod"/>
            </a:pPr>
            <a:r>
              <a:rPr lang="zh-CN" altLang="en-US" dirty="0"/>
              <a:t>配置系统时钟</a:t>
            </a:r>
            <a:endParaRPr lang="en-US" altLang="zh-CN" dirty="0"/>
          </a:p>
          <a:p>
            <a:pPr marL="514350" indent="-514350">
              <a:buFont typeface="+mj-lt"/>
              <a:buAutoNum type="arabicPeriod"/>
            </a:pPr>
            <a:r>
              <a:rPr lang="zh-CN" altLang="en-US" dirty="0"/>
              <a:t>使能外设</a:t>
            </a:r>
            <a:endParaRPr lang="en-US" altLang="zh-CN" dirty="0"/>
          </a:p>
          <a:p>
            <a:pPr marL="514350" indent="-514350">
              <a:buFont typeface="+mj-lt"/>
              <a:buAutoNum type="arabicPeriod"/>
            </a:pPr>
            <a:r>
              <a:rPr lang="en-US" altLang="zh-CN" dirty="0"/>
              <a:t>GPIO</a:t>
            </a:r>
            <a:r>
              <a:rPr lang="zh-CN" altLang="en-US" dirty="0"/>
              <a:t>复用</a:t>
            </a:r>
            <a:endParaRPr lang="en-US" altLang="zh-CN" dirty="0"/>
          </a:p>
          <a:p>
            <a:pPr marL="514350" indent="-514350">
              <a:buFont typeface="+mj-lt"/>
              <a:buAutoNum type="arabicPeriod"/>
            </a:pPr>
            <a:r>
              <a:rPr lang="zh-CN" altLang="en-US" dirty="0"/>
              <a:t>配置外设时钟</a:t>
            </a:r>
            <a:endParaRPr lang="en-US" altLang="zh-CN" dirty="0"/>
          </a:p>
          <a:p>
            <a:pPr marL="514350" indent="-514350">
              <a:buFont typeface="+mj-lt"/>
              <a:buAutoNum type="arabicPeriod"/>
            </a:pPr>
            <a:r>
              <a:rPr lang="zh-CN" altLang="en-US" dirty="0"/>
              <a:t>配置外设参数</a:t>
            </a:r>
            <a:endParaRPr lang="en-US" altLang="zh-CN" dirty="0"/>
          </a:p>
          <a:p>
            <a:pPr marL="514350" indent="-514350">
              <a:buFont typeface="+mj-lt"/>
              <a:buAutoNum type="arabicPeriod"/>
            </a:pPr>
            <a:r>
              <a:rPr lang="zh-CN" altLang="en-US" dirty="0"/>
              <a:t>配置外设中断（可选）</a:t>
            </a:r>
            <a:endParaRPr lang="en-US" altLang="zh-CN" dirty="0"/>
          </a:p>
          <a:p>
            <a:pPr marL="514350" indent="-514350">
              <a:buFont typeface="+mj-lt"/>
              <a:buAutoNum type="arabicPeriod"/>
            </a:pPr>
            <a:r>
              <a:rPr lang="zh-CN" altLang="en-US" dirty="0"/>
              <a:t>启动外设</a:t>
            </a:r>
            <a:endParaRPr lang="en-US" altLang="zh-CN" dirty="0"/>
          </a:p>
          <a:p>
            <a:pPr marL="514350" indent="-514350">
              <a:buFont typeface="+mj-lt"/>
              <a:buAutoNum type="arabicPeriod"/>
            </a:pPr>
            <a:endParaRPr lang="zh-CN" altLang="en-US" dirty="0"/>
          </a:p>
        </p:txBody>
      </p:sp>
      <p:pic>
        <p:nvPicPr>
          <p:cNvPr id="9" name="图片 8">
            <a:extLst>
              <a:ext uri="{FF2B5EF4-FFF2-40B4-BE49-F238E27FC236}">
                <a16:creationId xmlns:a16="http://schemas.microsoft.com/office/drawing/2014/main" id="{F87246E0-792D-4F78-A851-99A3A25F0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1295" y="3292167"/>
            <a:ext cx="2015410" cy="2015410"/>
          </a:xfrm>
          <a:prstGeom prst="rect">
            <a:avLst/>
          </a:prstGeom>
        </p:spPr>
      </p:pic>
    </p:spTree>
    <p:extLst>
      <p:ext uri="{BB962C8B-B14F-4D97-AF65-F5344CB8AC3E}">
        <p14:creationId xmlns:p14="http://schemas.microsoft.com/office/powerpoint/2010/main" val="1970754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9A0C1-5ABD-4BB6-8F77-29D139CA1110}"/>
              </a:ext>
            </a:extLst>
          </p:cNvPr>
          <p:cNvSpPr>
            <a:spLocks noGrp="1"/>
          </p:cNvSpPr>
          <p:nvPr>
            <p:ph type="title"/>
          </p:nvPr>
        </p:nvSpPr>
        <p:spPr/>
        <p:txBody>
          <a:bodyPr anchor="ctr">
            <a:normAutofit/>
          </a:bodyPr>
          <a:lstStyle/>
          <a:p>
            <a:pPr algn="ctr"/>
            <a:r>
              <a:rPr lang="zh-CN" altLang="en-US" sz="4400" dirty="0"/>
              <a:t>中断</a:t>
            </a:r>
          </a:p>
        </p:txBody>
      </p:sp>
      <p:pic>
        <p:nvPicPr>
          <p:cNvPr id="11" name="内容占位符 10">
            <a:extLst>
              <a:ext uri="{FF2B5EF4-FFF2-40B4-BE49-F238E27FC236}">
                <a16:creationId xmlns:a16="http://schemas.microsoft.com/office/drawing/2014/main" id="{8A9C90B1-B67F-4E4C-8C35-1C3D9423C3ED}"/>
              </a:ext>
            </a:extLst>
          </p:cNvPr>
          <p:cNvPicPr>
            <a:picLocks noGrp="1" noChangeAspect="1"/>
          </p:cNvPicPr>
          <p:nvPr>
            <p:ph idx="1"/>
          </p:nvPr>
        </p:nvPicPr>
        <p:blipFill>
          <a:blip r:embed="rId2"/>
          <a:stretch>
            <a:fillRect/>
          </a:stretch>
        </p:blipFill>
        <p:spPr>
          <a:xfrm>
            <a:off x="6019586" y="931440"/>
            <a:ext cx="4598649" cy="5609267"/>
          </a:xfrm>
          <a:prstGeom prst="rect">
            <a:avLst/>
          </a:prstGeom>
        </p:spPr>
      </p:pic>
      <p:sp>
        <p:nvSpPr>
          <p:cNvPr id="10" name="文本占位符 9">
            <a:extLst>
              <a:ext uri="{FF2B5EF4-FFF2-40B4-BE49-F238E27FC236}">
                <a16:creationId xmlns:a16="http://schemas.microsoft.com/office/drawing/2014/main" id="{E1D3EB2D-B3B2-46F9-9F96-DC268C5861D5}"/>
              </a:ext>
            </a:extLst>
          </p:cNvPr>
          <p:cNvSpPr>
            <a:spLocks noGrp="1"/>
          </p:cNvSpPr>
          <p:nvPr>
            <p:ph type="body" sz="half" idx="2"/>
          </p:nvPr>
        </p:nvSpPr>
        <p:spPr/>
        <p:txBody>
          <a:bodyPr>
            <a:normAutofit lnSpcReduction="10000"/>
          </a:bodyPr>
          <a:lstStyle/>
          <a:p>
            <a:r>
              <a:rPr lang="en-US" altLang="zh-CN" sz="2400" dirty="0"/>
              <a:t>TM4C123G</a:t>
            </a:r>
            <a:r>
              <a:rPr lang="zh-CN" altLang="en-US" sz="2400" dirty="0"/>
              <a:t>配置中断服务函数有两种方法：</a:t>
            </a:r>
            <a:endParaRPr lang="en-US" altLang="zh-CN" sz="2400" dirty="0"/>
          </a:p>
          <a:p>
            <a:r>
              <a:rPr lang="en-US" altLang="zh-CN" sz="2400" dirty="0"/>
              <a:t>1.</a:t>
            </a:r>
            <a:r>
              <a:rPr lang="zh-CN" altLang="en-US" sz="2400" dirty="0"/>
              <a:t>修改</a:t>
            </a:r>
            <a:r>
              <a:rPr lang="en-US" altLang="zh-CN" sz="2400" dirty="0" err="1"/>
              <a:t>startup.c</a:t>
            </a:r>
            <a:r>
              <a:rPr lang="zh-CN" altLang="en-US" sz="2400" dirty="0"/>
              <a:t>里面的中断向量表，</a:t>
            </a:r>
            <a:r>
              <a:rPr lang="en-US" altLang="zh-CN" sz="2400" dirty="0" err="1"/>
              <a:t>startup.c</a:t>
            </a:r>
            <a:r>
              <a:rPr lang="zh-CN" altLang="en-US" sz="2400" dirty="0"/>
              <a:t>文件中已经建立了一个默认的中断向量表，可以通过修改不同外设的中断向量来为外设配置中断服务函数</a:t>
            </a:r>
            <a:endParaRPr lang="en-US" altLang="zh-CN" sz="2400" dirty="0"/>
          </a:p>
          <a:p>
            <a:r>
              <a:rPr lang="en-US" altLang="zh-CN" sz="2400" dirty="0"/>
              <a:t>2.</a:t>
            </a:r>
            <a:r>
              <a:rPr lang="zh-CN" altLang="en-US" sz="2400" dirty="0"/>
              <a:t>使用官方提供的外设库函数里的中断注册函数为外设注册中断服务函数</a:t>
            </a:r>
          </a:p>
        </p:txBody>
      </p:sp>
    </p:spTree>
    <p:extLst>
      <p:ext uri="{BB962C8B-B14F-4D97-AF65-F5344CB8AC3E}">
        <p14:creationId xmlns:p14="http://schemas.microsoft.com/office/powerpoint/2010/main" val="1003200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BBC7887-B428-4FD0-B9D2-C4F303624020}"/>
              </a:ext>
            </a:extLst>
          </p:cNvPr>
          <p:cNvSpPr>
            <a:spLocks noGrp="1"/>
          </p:cNvSpPr>
          <p:nvPr>
            <p:ph type="title"/>
          </p:nvPr>
        </p:nvSpPr>
        <p:spPr/>
        <p:txBody>
          <a:bodyPr/>
          <a:lstStyle/>
          <a:p>
            <a:r>
              <a:rPr lang="en-US" altLang="zh-CN" dirty="0"/>
              <a:t>CCS</a:t>
            </a:r>
            <a:r>
              <a:rPr lang="zh-CN" altLang="en-US" dirty="0"/>
              <a:t>的</a:t>
            </a:r>
            <a:r>
              <a:rPr lang="en-US" altLang="zh-CN" dirty="0"/>
              <a:t>Debug</a:t>
            </a:r>
            <a:r>
              <a:rPr lang="zh-CN" altLang="en-US" dirty="0"/>
              <a:t>功能</a:t>
            </a:r>
          </a:p>
        </p:txBody>
      </p:sp>
      <p:graphicFrame>
        <p:nvGraphicFramePr>
          <p:cNvPr id="12" name="内容占位符 11">
            <a:extLst>
              <a:ext uri="{FF2B5EF4-FFF2-40B4-BE49-F238E27FC236}">
                <a16:creationId xmlns:a16="http://schemas.microsoft.com/office/drawing/2014/main" id="{3EB71A13-B9D3-4392-9117-41B0B9C6E65D}"/>
              </a:ext>
            </a:extLst>
          </p:cNvPr>
          <p:cNvGraphicFramePr>
            <a:graphicFrameLocks noGrp="1"/>
          </p:cNvGraphicFramePr>
          <p:nvPr>
            <p:ph sz="half" idx="2"/>
            <p:extLst>
              <p:ext uri="{D42A27DB-BD31-4B8C-83A1-F6EECF244321}">
                <p14:modId xmlns:p14="http://schemas.microsoft.com/office/powerpoint/2010/main" val="3208546500"/>
              </p:ext>
            </p:extLst>
          </p:nvPr>
        </p:nvGraphicFramePr>
        <p:xfrm>
          <a:off x="838200" y="2860515"/>
          <a:ext cx="6382140" cy="3337560"/>
        </p:xfrm>
        <a:graphic>
          <a:graphicData uri="http://schemas.openxmlformats.org/drawingml/2006/table">
            <a:tbl>
              <a:tblPr firstRow="1" bandRow="1">
                <a:tableStyleId>{5C22544A-7EE6-4342-B048-85BDC9FD1C3A}</a:tableStyleId>
              </a:tblPr>
              <a:tblGrid>
                <a:gridCol w="3191070">
                  <a:extLst>
                    <a:ext uri="{9D8B030D-6E8A-4147-A177-3AD203B41FA5}">
                      <a16:colId xmlns:a16="http://schemas.microsoft.com/office/drawing/2014/main" val="2720221849"/>
                    </a:ext>
                  </a:extLst>
                </a:gridCol>
                <a:gridCol w="3191070">
                  <a:extLst>
                    <a:ext uri="{9D8B030D-6E8A-4147-A177-3AD203B41FA5}">
                      <a16:colId xmlns:a16="http://schemas.microsoft.com/office/drawing/2014/main" val="3878472268"/>
                    </a:ext>
                  </a:extLst>
                </a:gridCol>
              </a:tblGrid>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b="0" dirty="0">
                          <a:solidFill>
                            <a:schemeClr val="tx1"/>
                          </a:solidFill>
                        </a:rPr>
                        <a:t>编译程序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37280944"/>
                  </a:ext>
                </a:extLst>
              </a:tr>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dirty="0"/>
                        <a:t>下载程序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02387393"/>
                  </a:ext>
                </a:extLst>
              </a:tr>
              <a:tr h="370840">
                <a:tc>
                  <a:txBody>
                    <a:bodyPr/>
                    <a:lstStyle/>
                    <a:p>
                      <a:endParaRPr lang="zh-CN"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dirty="0"/>
                        <a:t>进入</a:t>
                      </a:r>
                      <a:r>
                        <a:rPr lang="en-US" altLang="zh-CN" dirty="0"/>
                        <a:t>Debug</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4831634"/>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dirty="0"/>
                        <a:t>单步调试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4717124"/>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t>Restart</a:t>
                      </a:r>
                      <a:r>
                        <a:rPr lang="zh-CN" altLang="en-US" dirty="0"/>
                        <a:t>，重新定位到</a:t>
                      </a:r>
                      <a:r>
                        <a:rPr lang="en-US" altLang="zh-CN" dirty="0"/>
                        <a:t>main</a:t>
                      </a:r>
                      <a:r>
                        <a:rPr lang="zh-CN" altLang="en-US" dirty="0"/>
                        <a:t>函数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0861982"/>
                  </a:ext>
                </a:extLst>
              </a:tr>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t>Reset</a:t>
                      </a:r>
                      <a:r>
                        <a:rPr lang="zh-CN" altLang="en-US" dirty="0"/>
                        <a:t>芯片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67214800"/>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dirty="0"/>
                        <a:t>开始运行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62007274"/>
                  </a:ext>
                </a:extLst>
              </a:tr>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dirty="0"/>
                        <a:t>暂停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7911236"/>
                  </a:ext>
                </a:extLst>
              </a:tr>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dirty="0"/>
                        <a:t>返回编辑界面，结束调试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44850237"/>
                  </a:ext>
                </a:extLst>
              </a:tr>
            </a:tbl>
          </a:graphicData>
        </a:graphic>
      </p:graphicFrame>
      <p:pic>
        <p:nvPicPr>
          <p:cNvPr id="10" name="图片 9">
            <a:extLst>
              <a:ext uri="{FF2B5EF4-FFF2-40B4-BE49-F238E27FC236}">
                <a16:creationId xmlns:a16="http://schemas.microsoft.com/office/drawing/2014/main" id="{BC49EA31-C60D-4AEA-A407-CD3C9D0DB7FB}"/>
              </a:ext>
            </a:extLst>
          </p:cNvPr>
          <p:cNvPicPr>
            <a:picLocks noChangeAspect="1"/>
          </p:cNvPicPr>
          <p:nvPr/>
        </p:nvPicPr>
        <p:blipFill>
          <a:blip r:embed="rId2"/>
          <a:stretch>
            <a:fillRect/>
          </a:stretch>
        </p:blipFill>
        <p:spPr>
          <a:xfrm>
            <a:off x="2260229" y="2888508"/>
            <a:ext cx="390580" cy="276264"/>
          </a:xfrm>
          <a:prstGeom prst="rect">
            <a:avLst/>
          </a:prstGeom>
        </p:spPr>
      </p:pic>
      <p:pic>
        <p:nvPicPr>
          <p:cNvPr id="11" name="图片 10">
            <a:extLst>
              <a:ext uri="{FF2B5EF4-FFF2-40B4-BE49-F238E27FC236}">
                <a16:creationId xmlns:a16="http://schemas.microsoft.com/office/drawing/2014/main" id="{13ACFF83-98EC-447D-8CCB-335885DB2028}"/>
              </a:ext>
            </a:extLst>
          </p:cNvPr>
          <p:cNvPicPr>
            <a:picLocks noChangeAspect="1"/>
          </p:cNvPicPr>
          <p:nvPr/>
        </p:nvPicPr>
        <p:blipFill>
          <a:blip r:embed="rId3"/>
          <a:stretch>
            <a:fillRect/>
          </a:stretch>
        </p:blipFill>
        <p:spPr>
          <a:xfrm>
            <a:off x="2279281" y="3269829"/>
            <a:ext cx="362001" cy="257211"/>
          </a:xfrm>
          <a:prstGeom prst="rect">
            <a:avLst/>
          </a:prstGeom>
        </p:spPr>
      </p:pic>
      <p:pic>
        <p:nvPicPr>
          <p:cNvPr id="15" name="图片 14">
            <a:extLst>
              <a:ext uri="{FF2B5EF4-FFF2-40B4-BE49-F238E27FC236}">
                <a16:creationId xmlns:a16="http://schemas.microsoft.com/office/drawing/2014/main" id="{0C372D6C-DB77-4674-8EF6-E6F2C097E165}"/>
              </a:ext>
            </a:extLst>
          </p:cNvPr>
          <p:cNvPicPr>
            <a:picLocks noChangeAspect="1"/>
          </p:cNvPicPr>
          <p:nvPr/>
        </p:nvPicPr>
        <p:blipFill>
          <a:blip r:embed="rId4"/>
          <a:stretch>
            <a:fillRect/>
          </a:stretch>
        </p:blipFill>
        <p:spPr>
          <a:xfrm>
            <a:off x="2231649" y="3646774"/>
            <a:ext cx="400106" cy="276264"/>
          </a:xfrm>
          <a:prstGeom prst="rect">
            <a:avLst/>
          </a:prstGeom>
        </p:spPr>
      </p:pic>
      <p:pic>
        <p:nvPicPr>
          <p:cNvPr id="16" name="图片 15">
            <a:extLst>
              <a:ext uri="{FF2B5EF4-FFF2-40B4-BE49-F238E27FC236}">
                <a16:creationId xmlns:a16="http://schemas.microsoft.com/office/drawing/2014/main" id="{32538255-0571-49C2-ADD2-BB26633EACCD}"/>
              </a:ext>
            </a:extLst>
          </p:cNvPr>
          <p:cNvPicPr>
            <a:picLocks noChangeAspect="1"/>
          </p:cNvPicPr>
          <p:nvPr/>
        </p:nvPicPr>
        <p:blipFill>
          <a:blip r:embed="rId5"/>
          <a:stretch>
            <a:fillRect/>
          </a:stretch>
        </p:blipFill>
        <p:spPr>
          <a:xfrm>
            <a:off x="2093518" y="4035270"/>
            <a:ext cx="752580" cy="266737"/>
          </a:xfrm>
          <a:prstGeom prst="rect">
            <a:avLst/>
          </a:prstGeom>
        </p:spPr>
      </p:pic>
      <p:pic>
        <p:nvPicPr>
          <p:cNvPr id="17" name="图片 16">
            <a:extLst>
              <a:ext uri="{FF2B5EF4-FFF2-40B4-BE49-F238E27FC236}">
                <a16:creationId xmlns:a16="http://schemas.microsoft.com/office/drawing/2014/main" id="{C9446B0F-540D-4057-87B0-277EF3CA0AD5}"/>
              </a:ext>
            </a:extLst>
          </p:cNvPr>
          <p:cNvPicPr>
            <a:picLocks noChangeAspect="1"/>
          </p:cNvPicPr>
          <p:nvPr/>
        </p:nvPicPr>
        <p:blipFill>
          <a:blip r:embed="rId6"/>
          <a:stretch>
            <a:fillRect/>
          </a:stretch>
        </p:blipFill>
        <p:spPr>
          <a:xfrm>
            <a:off x="2331676" y="4421741"/>
            <a:ext cx="247685" cy="276264"/>
          </a:xfrm>
          <a:prstGeom prst="rect">
            <a:avLst/>
          </a:prstGeom>
        </p:spPr>
      </p:pic>
      <p:pic>
        <p:nvPicPr>
          <p:cNvPr id="18" name="图片 17">
            <a:extLst>
              <a:ext uri="{FF2B5EF4-FFF2-40B4-BE49-F238E27FC236}">
                <a16:creationId xmlns:a16="http://schemas.microsoft.com/office/drawing/2014/main" id="{34660DC9-4C37-49FE-AB63-5E8DADDD2E22}"/>
              </a:ext>
            </a:extLst>
          </p:cNvPr>
          <p:cNvPicPr>
            <a:picLocks noChangeAspect="1"/>
          </p:cNvPicPr>
          <p:nvPr/>
        </p:nvPicPr>
        <p:blipFill>
          <a:blip r:embed="rId7"/>
          <a:stretch>
            <a:fillRect/>
          </a:stretch>
        </p:blipFill>
        <p:spPr>
          <a:xfrm>
            <a:off x="2279281" y="4769333"/>
            <a:ext cx="352474" cy="276264"/>
          </a:xfrm>
          <a:prstGeom prst="rect">
            <a:avLst/>
          </a:prstGeom>
        </p:spPr>
      </p:pic>
      <p:pic>
        <p:nvPicPr>
          <p:cNvPr id="19" name="图片 18">
            <a:extLst>
              <a:ext uri="{FF2B5EF4-FFF2-40B4-BE49-F238E27FC236}">
                <a16:creationId xmlns:a16="http://schemas.microsoft.com/office/drawing/2014/main" id="{2EECABBB-A881-4976-8050-F480C0708D88}"/>
              </a:ext>
            </a:extLst>
          </p:cNvPr>
          <p:cNvPicPr>
            <a:picLocks noChangeAspect="1"/>
          </p:cNvPicPr>
          <p:nvPr/>
        </p:nvPicPr>
        <p:blipFill>
          <a:blip r:embed="rId8"/>
          <a:stretch>
            <a:fillRect/>
          </a:stretch>
        </p:blipFill>
        <p:spPr>
          <a:xfrm>
            <a:off x="2279281" y="5104979"/>
            <a:ext cx="295316" cy="257211"/>
          </a:xfrm>
          <a:prstGeom prst="rect">
            <a:avLst/>
          </a:prstGeom>
        </p:spPr>
      </p:pic>
      <p:pic>
        <p:nvPicPr>
          <p:cNvPr id="20" name="图片 19">
            <a:extLst>
              <a:ext uri="{FF2B5EF4-FFF2-40B4-BE49-F238E27FC236}">
                <a16:creationId xmlns:a16="http://schemas.microsoft.com/office/drawing/2014/main" id="{C3CF60F9-2244-4C4D-8392-C1906606E4ED}"/>
              </a:ext>
            </a:extLst>
          </p:cNvPr>
          <p:cNvPicPr>
            <a:picLocks noChangeAspect="1"/>
          </p:cNvPicPr>
          <p:nvPr/>
        </p:nvPicPr>
        <p:blipFill>
          <a:blip r:embed="rId9"/>
          <a:stretch>
            <a:fillRect/>
          </a:stretch>
        </p:blipFill>
        <p:spPr>
          <a:xfrm>
            <a:off x="2300662" y="5536816"/>
            <a:ext cx="209579" cy="228632"/>
          </a:xfrm>
          <a:prstGeom prst="rect">
            <a:avLst/>
          </a:prstGeom>
        </p:spPr>
      </p:pic>
      <p:pic>
        <p:nvPicPr>
          <p:cNvPr id="21" name="图片 20">
            <a:extLst>
              <a:ext uri="{FF2B5EF4-FFF2-40B4-BE49-F238E27FC236}">
                <a16:creationId xmlns:a16="http://schemas.microsoft.com/office/drawing/2014/main" id="{7824FD96-0051-4039-8A21-0A65AF4CFDC4}"/>
              </a:ext>
            </a:extLst>
          </p:cNvPr>
          <p:cNvPicPr>
            <a:picLocks noChangeAspect="1"/>
          </p:cNvPicPr>
          <p:nvPr/>
        </p:nvPicPr>
        <p:blipFill>
          <a:blip r:embed="rId10"/>
          <a:stretch>
            <a:fillRect/>
          </a:stretch>
        </p:blipFill>
        <p:spPr>
          <a:xfrm>
            <a:off x="2279281" y="5940074"/>
            <a:ext cx="238158" cy="228632"/>
          </a:xfrm>
          <a:prstGeom prst="rect">
            <a:avLst/>
          </a:prstGeom>
        </p:spPr>
      </p:pic>
      <p:pic>
        <p:nvPicPr>
          <p:cNvPr id="22" name="图片 21">
            <a:extLst>
              <a:ext uri="{FF2B5EF4-FFF2-40B4-BE49-F238E27FC236}">
                <a16:creationId xmlns:a16="http://schemas.microsoft.com/office/drawing/2014/main" id="{DFE9E800-1092-427E-9EB9-3CEC849CB4B8}"/>
              </a:ext>
            </a:extLst>
          </p:cNvPr>
          <p:cNvPicPr>
            <a:picLocks noChangeAspect="1"/>
          </p:cNvPicPr>
          <p:nvPr/>
        </p:nvPicPr>
        <p:blipFill>
          <a:blip r:embed="rId11"/>
          <a:stretch>
            <a:fillRect/>
          </a:stretch>
        </p:blipFill>
        <p:spPr>
          <a:xfrm>
            <a:off x="752378" y="1846866"/>
            <a:ext cx="8354591" cy="514422"/>
          </a:xfrm>
          <a:prstGeom prst="rect">
            <a:avLst/>
          </a:prstGeom>
        </p:spPr>
      </p:pic>
    </p:spTree>
    <p:extLst>
      <p:ext uri="{BB962C8B-B14F-4D97-AF65-F5344CB8AC3E}">
        <p14:creationId xmlns:p14="http://schemas.microsoft.com/office/powerpoint/2010/main" val="2903419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1DD174-4D7F-48B7-916C-60FE3976CEEF}"/>
              </a:ext>
            </a:extLst>
          </p:cNvPr>
          <p:cNvSpPr>
            <a:spLocks noGrp="1"/>
          </p:cNvSpPr>
          <p:nvPr>
            <p:ph type="title"/>
          </p:nvPr>
        </p:nvSpPr>
        <p:spPr/>
        <p:txBody>
          <a:bodyPr/>
          <a:lstStyle/>
          <a:p>
            <a:r>
              <a:rPr lang="en-US" altLang="zh-CN" dirty="0"/>
              <a:t>CCS</a:t>
            </a:r>
            <a:r>
              <a:rPr lang="zh-CN" altLang="en-US" dirty="0"/>
              <a:t>的</a:t>
            </a:r>
            <a:r>
              <a:rPr lang="en-US" altLang="zh-CN" dirty="0"/>
              <a:t>Debug</a:t>
            </a:r>
            <a:r>
              <a:rPr lang="zh-CN" altLang="en-US" dirty="0"/>
              <a:t>功能</a:t>
            </a:r>
          </a:p>
        </p:txBody>
      </p:sp>
      <p:pic>
        <p:nvPicPr>
          <p:cNvPr id="6" name="图片 5">
            <a:extLst>
              <a:ext uri="{FF2B5EF4-FFF2-40B4-BE49-F238E27FC236}">
                <a16:creationId xmlns:a16="http://schemas.microsoft.com/office/drawing/2014/main" id="{D34D342D-E11C-49D9-8904-D3B07FB519BE}"/>
              </a:ext>
            </a:extLst>
          </p:cNvPr>
          <p:cNvPicPr>
            <a:picLocks noChangeAspect="1"/>
          </p:cNvPicPr>
          <p:nvPr/>
        </p:nvPicPr>
        <p:blipFill>
          <a:blip r:embed="rId2"/>
          <a:stretch>
            <a:fillRect/>
          </a:stretch>
        </p:blipFill>
        <p:spPr>
          <a:xfrm>
            <a:off x="4733617" y="1974060"/>
            <a:ext cx="6475671" cy="2842567"/>
          </a:xfrm>
          <a:prstGeom prst="rect">
            <a:avLst/>
          </a:prstGeom>
        </p:spPr>
      </p:pic>
      <p:graphicFrame>
        <p:nvGraphicFramePr>
          <p:cNvPr id="7" name="表格 6">
            <a:extLst>
              <a:ext uri="{FF2B5EF4-FFF2-40B4-BE49-F238E27FC236}">
                <a16:creationId xmlns:a16="http://schemas.microsoft.com/office/drawing/2014/main" id="{F46225C3-8D04-4CCC-8FC9-27195292085E}"/>
              </a:ext>
            </a:extLst>
          </p:cNvPr>
          <p:cNvGraphicFramePr>
            <a:graphicFrameLocks noGrp="1"/>
          </p:cNvGraphicFramePr>
          <p:nvPr>
            <p:extLst>
              <p:ext uri="{D42A27DB-BD31-4B8C-83A1-F6EECF244321}">
                <p14:modId xmlns:p14="http://schemas.microsoft.com/office/powerpoint/2010/main" val="2183379129"/>
              </p:ext>
            </p:extLst>
          </p:nvPr>
        </p:nvGraphicFramePr>
        <p:xfrm>
          <a:off x="5663679" y="5099999"/>
          <a:ext cx="5421086" cy="1478280"/>
        </p:xfrm>
        <a:graphic>
          <a:graphicData uri="http://schemas.openxmlformats.org/drawingml/2006/table">
            <a:tbl>
              <a:tblPr firstRow="1" bandRow="1">
                <a:tableStyleId>{5C22544A-7EE6-4342-B048-85BDC9FD1C3A}</a:tableStyleId>
              </a:tblPr>
              <a:tblGrid>
                <a:gridCol w="2710543">
                  <a:extLst>
                    <a:ext uri="{9D8B030D-6E8A-4147-A177-3AD203B41FA5}">
                      <a16:colId xmlns:a16="http://schemas.microsoft.com/office/drawing/2014/main" val="3027222864"/>
                    </a:ext>
                  </a:extLst>
                </a:gridCol>
                <a:gridCol w="2710543">
                  <a:extLst>
                    <a:ext uri="{9D8B030D-6E8A-4147-A177-3AD203B41FA5}">
                      <a16:colId xmlns:a16="http://schemas.microsoft.com/office/drawing/2014/main" val="3937634415"/>
                    </a:ext>
                  </a:extLst>
                </a:gridCol>
              </a:tblGrid>
              <a:tr h="370840">
                <a:tc>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b="0" dirty="0">
                          <a:solidFill>
                            <a:schemeClr val="tx1"/>
                          </a:solidFill>
                        </a:rPr>
                        <a:t>添加新的观察变量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3756909"/>
                  </a:ext>
                </a:extLst>
              </a:tr>
              <a:tr h="358915">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dirty="0"/>
                        <a:t>删除变量</a:t>
                      </a:r>
                      <a:r>
                        <a:rPr lang="en-US" altLang="zh-CN" dirty="0"/>
                        <a:t>/</a:t>
                      </a:r>
                      <a:r>
                        <a:rPr lang="zh-CN" altLang="en-US" dirty="0"/>
                        <a:t>删除所有变量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4963556"/>
                  </a:ext>
                </a:extLst>
              </a:tr>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dirty="0"/>
                        <a:t>持续刷新变量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08048021"/>
                  </a:ext>
                </a:extLst>
              </a:tr>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dirty="0"/>
                        <a:t>刷新变量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42671123"/>
                  </a:ext>
                </a:extLst>
              </a:tr>
            </a:tbl>
          </a:graphicData>
        </a:graphic>
      </p:graphicFrame>
      <p:pic>
        <p:nvPicPr>
          <p:cNvPr id="8" name="图片 7">
            <a:extLst>
              <a:ext uri="{FF2B5EF4-FFF2-40B4-BE49-F238E27FC236}">
                <a16:creationId xmlns:a16="http://schemas.microsoft.com/office/drawing/2014/main" id="{3CF8F242-6906-41B3-AF45-3F588F77F0C2}"/>
              </a:ext>
            </a:extLst>
          </p:cNvPr>
          <p:cNvPicPr>
            <a:picLocks noChangeAspect="1"/>
          </p:cNvPicPr>
          <p:nvPr/>
        </p:nvPicPr>
        <p:blipFill>
          <a:blip r:embed="rId3"/>
          <a:stretch>
            <a:fillRect/>
          </a:stretch>
        </p:blipFill>
        <p:spPr>
          <a:xfrm>
            <a:off x="6289595" y="5171584"/>
            <a:ext cx="228632" cy="247685"/>
          </a:xfrm>
          <a:prstGeom prst="rect">
            <a:avLst/>
          </a:prstGeom>
        </p:spPr>
      </p:pic>
      <p:pic>
        <p:nvPicPr>
          <p:cNvPr id="9" name="图片 8">
            <a:extLst>
              <a:ext uri="{FF2B5EF4-FFF2-40B4-BE49-F238E27FC236}">
                <a16:creationId xmlns:a16="http://schemas.microsoft.com/office/drawing/2014/main" id="{0E8C65FA-59AE-48F6-A452-F40F5D23F073}"/>
              </a:ext>
            </a:extLst>
          </p:cNvPr>
          <p:cNvPicPr>
            <a:picLocks noChangeAspect="1"/>
          </p:cNvPicPr>
          <p:nvPr/>
        </p:nvPicPr>
        <p:blipFill>
          <a:blip r:embed="rId4"/>
          <a:stretch>
            <a:fillRect/>
          </a:stretch>
        </p:blipFill>
        <p:spPr>
          <a:xfrm>
            <a:off x="6170516" y="5527564"/>
            <a:ext cx="466790" cy="285790"/>
          </a:xfrm>
          <a:prstGeom prst="rect">
            <a:avLst/>
          </a:prstGeom>
        </p:spPr>
      </p:pic>
      <p:pic>
        <p:nvPicPr>
          <p:cNvPr id="10" name="图片 9">
            <a:extLst>
              <a:ext uri="{FF2B5EF4-FFF2-40B4-BE49-F238E27FC236}">
                <a16:creationId xmlns:a16="http://schemas.microsoft.com/office/drawing/2014/main" id="{5C23FD5D-A507-4047-87A2-633234AB39A7}"/>
              </a:ext>
            </a:extLst>
          </p:cNvPr>
          <p:cNvPicPr>
            <a:picLocks noChangeAspect="1"/>
          </p:cNvPicPr>
          <p:nvPr/>
        </p:nvPicPr>
        <p:blipFill>
          <a:blip r:embed="rId5"/>
          <a:stretch>
            <a:fillRect/>
          </a:stretch>
        </p:blipFill>
        <p:spPr>
          <a:xfrm>
            <a:off x="6261016" y="5865106"/>
            <a:ext cx="285790" cy="314369"/>
          </a:xfrm>
          <a:prstGeom prst="rect">
            <a:avLst/>
          </a:prstGeom>
        </p:spPr>
      </p:pic>
      <p:pic>
        <p:nvPicPr>
          <p:cNvPr id="11" name="图片 10">
            <a:extLst>
              <a:ext uri="{FF2B5EF4-FFF2-40B4-BE49-F238E27FC236}">
                <a16:creationId xmlns:a16="http://schemas.microsoft.com/office/drawing/2014/main" id="{FE4853BE-A9F4-4CF8-8513-3C74470CC58C}"/>
              </a:ext>
            </a:extLst>
          </p:cNvPr>
          <p:cNvPicPr>
            <a:picLocks noChangeAspect="1"/>
          </p:cNvPicPr>
          <p:nvPr/>
        </p:nvPicPr>
        <p:blipFill>
          <a:blip r:embed="rId6"/>
          <a:stretch>
            <a:fillRect/>
          </a:stretch>
        </p:blipFill>
        <p:spPr>
          <a:xfrm>
            <a:off x="6274631" y="6254915"/>
            <a:ext cx="228632" cy="285790"/>
          </a:xfrm>
          <a:prstGeom prst="rect">
            <a:avLst/>
          </a:prstGeom>
        </p:spPr>
      </p:pic>
      <p:sp>
        <p:nvSpPr>
          <p:cNvPr id="12" name="文本框 11">
            <a:extLst>
              <a:ext uri="{FF2B5EF4-FFF2-40B4-BE49-F238E27FC236}">
                <a16:creationId xmlns:a16="http://schemas.microsoft.com/office/drawing/2014/main" id="{26E5E20B-2254-4070-8C8F-2FA308DB9ACD}"/>
              </a:ext>
            </a:extLst>
          </p:cNvPr>
          <p:cNvSpPr txBox="1"/>
          <p:nvPr/>
        </p:nvSpPr>
        <p:spPr>
          <a:xfrm>
            <a:off x="7332644" y="1500917"/>
            <a:ext cx="1632178" cy="369332"/>
          </a:xfrm>
          <a:prstGeom prst="rect">
            <a:avLst/>
          </a:prstGeom>
          <a:noFill/>
        </p:spPr>
        <p:txBody>
          <a:bodyPr wrap="none" rtlCol="0">
            <a:spAutoFit/>
          </a:bodyPr>
          <a:lstStyle/>
          <a:p>
            <a:r>
              <a:rPr lang="zh-CN" altLang="en-US" dirty="0"/>
              <a:t>变量观测视图</a:t>
            </a:r>
          </a:p>
        </p:txBody>
      </p:sp>
      <p:pic>
        <p:nvPicPr>
          <p:cNvPr id="13" name="图片 12">
            <a:extLst>
              <a:ext uri="{FF2B5EF4-FFF2-40B4-BE49-F238E27FC236}">
                <a16:creationId xmlns:a16="http://schemas.microsoft.com/office/drawing/2014/main" id="{74FA6D1F-4E5A-4BDF-BF63-90DEC1A33003}"/>
              </a:ext>
            </a:extLst>
          </p:cNvPr>
          <p:cNvPicPr>
            <a:picLocks noChangeAspect="1"/>
          </p:cNvPicPr>
          <p:nvPr/>
        </p:nvPicPr>
        <p:blipFill>
          <a:blip r:embed="rId7"/>
          <a:stretch>
            <a:fillRect/>
          </a:stretch>
        </p:blipFill>
        <p:spPr>
          <a:xfrm>
            <a:off x="453440" y="1685583"/>
            <a:ext cx="3101529" cy="4712227"/>
          </a:xfrm>
          <a:prstGeom prst="rect">
            <a:avLst/>
          </a:prstGeom>
        </p:spPr>
      </p:pic>
    </p:spTree>
    <p:extLst>
      <p:ext uri="{BB962C8B-B14F-4D97-AF65-F5344CB8AC3E}">
        <p14:creationId xmlns:p14="http://schemas.microsoft.com/office/powerpoint/2010/main" val="2778967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6DEDCC-0C67-4F53-A443-1096E6CA46D1}"/>
              </a:ext>
            </a:extLst>
          </p:cNvPr>
          <p:cNvSpPr>
            <a:spLocks noGrp="1"/>
          </p:cNvSpPr>
          <p:nvPr>
            <p:ph type="title"/>
          </p:nvPr>
        </p:nvSpPr>
        <p:spPr/>
        <p:txBody>
          <a:bodyPr/>
          <a:lstStyle/>
          <a:p>
            <a:r>
              <a:rPr lang="zh-CN" altLang="en-US" dirty="0"/>
              <a:t>七、定时器</a:t>
            </a:r>
          </a:p>
        </p:txBody>
      </p:sp>
      <p:sp>
        <p:nvSpPr>
          <p:cNvPr id="3" name="内容占位符 2">
            <a:extLst>
              <a:ext uri="{FF2B5EF4-FFF2-40B4-BE49-F238E27FC236}">
                <a16:creationId xmlns:a16="http://schemas.microsoft.com/office/drawing/2014/main" id="{DD2502A4-55A7-45AE-84BA-A28BB796B127}"/>
              </a:ext>
            </a:extLst>
          </p:cNvPr>
          <p:cNvSpPr>
            <a:spLocks noGrp="1"/>
          </p:cNvSpPr>
          <p:nvPr>
            <p:ph sz="half" idx="1"/>
          </p:nvPr>
        </p:nvSpPr>
        <p:spPr/>
        <p:txBody>
          <a:bodyPr>
            <a:normAutofit fontScale="92500" lnSpcReduction="10000"/>
          </a:bodyPr>
          <a:lstStyle/>
          <a:p>
            <a:pPr marL="0" indent="0">
              <a:buNone/>
            </a:pPr>
            <a:r>
              <a:rPr lang="en-US" altLang="zh-CN" dirty="0"/>
              <a:t>TM4C123G</a:t>
            </a:r>
            <a:r>
              <a:rPr lang="zh-CN" altLang="en-US" dirty="0"/>
              <a:t>有两种定时器，一种为</a:t>
            </a:r>
            <a:r>
              <a:rPr lang="en-US" altLang="zh-CN" dirty="0"/>
              <a:t>16/32bit</a:t>
            </a:r>
            <a:r>
              <a:rPr lang="zh-CN" altLang="en-US" dirty="0"/>
              <a:t>，一种是</a:t>
            </a:r>
            <a:r>
              <a:rPr lang="en-US" altLang="zh-CN" dirty="0"/>
              <a:t>32/64bit</a:t>
            </a:r>
            <a:r>
              <a:rPr lang="zh-CN" altLang="en-US" dirty="0"/>
              <a:t>，两种定时器各有六个，对于每个定时器来说，它可以单独以较大的</a:t>
            </a:r>
            <a:r>
              <a:rPr lang="en-US" altLang="zh-CN" dirty="0"/>
              <a:t>bit</a:t>
            </a:r>
            <a:r>
              <a:rPr lang="zh-CN" altLang="en-US" dirty="0"/>
              <a:t>位作为一个定时器工作，也可以拆分为两个较小的</a:t>
            </a:r>
            <a:r>
              <a:rPr lang="en-US" altLang="zh-CN" dirty="0"/>
              <a:t>bit</a:t>
            </a:r>
            <a:r>
              <a:rPr lang="zh-CN" altLang="en-US" dirty="0"/>
              <a:t>位的定时器分别工作。比如对于</a:t>
            </a:r>
            <a:r>
              <a:rPr lang="en-US" altLang="zh-CN" dirty="0"/>
              <a:t>16/32bit</a:t>
            </a:r>
            <a:r>
              <a:rPr lang="zh-CN" altLang="en-US" dirty="0"/>
              <a:t>位的定时器，可以作为</a:t>
            </a:r>
            <a:r>
              <a:rPr lang="en-US" altLang="zh-CN" dirty="0"/>
              <a:t>32bit</a:t>
            </a:r>
            <a:r>
              <a:rPr lang="zh-CN" altLang="en-US" dirty="0"/>
              <a:t>位的定时器工作，也可以作为两个</a:t>
            </a:r>
            <a:r>
              <a:rPr lang="en-US" altLang="zh-CN" dirty="0"/>
              <a:t>16bit</a:t>
            </a:r>
            <a:r>
              <a:rPr lang="zh-CN" altLang="en-US" dirty="0"/>
              <a:t>的定时器</a:t>
            </a:r>
            <a:r>
              <a:rPr lang="en-US" altLang="zh-CN" dirty="0"/>
              <a:t>A</a:t>
            </a:r>
            <a:r>
              <a:rPr lang="zh-CN" altLang="en-US" dirty="0"/>
              <a:t>和</a:t>
            </a:r>
            <a:r>
              <a:rPr lang="en-US" altLang="zh-CN" dirty="0"/>
              <a:t>B</a:t>
            </a:r>
            <a:r>
              <a:rPr lang="zh-CN" altLang="en-US" dirty="0"/>
              <a:t>分别工作。当定时被拆分为</a:t>
            </a:r>
            <a:r>
              <a:rPr lang="en-US" altLang="zh-CN" dirty="0"/>
              <a:t>A</a:t>
            </a:r>
            <a:r>
              <a:rPr lang="zh-CN" altLang="en-US" dirty="0"/>
              <a:t>、</a:t>
            </a:r>
            <a:r>
              <a:rPr lang="en-US" altLang="zh-CN" dirty="0"/>
              <a:t>B</a:t>
            </a:r>
            <a:r>
              <a:rPr lang="zh-CN" altLang="en-US" dirty="0"/>
              <a:t>两个使用时，</a:t>
            </a:r>
            <a:r>
              <a:rPr lang="en-US" altLang="zh-CN" dirty="0"/>
              <a:t>A</a:t>
            </a:r>
            <a:r>
              <a:rPr lang="zh-CN" altLang="en-US" dirty="0"/>
              <a:t>、</a:t>
            </a:r>
            <a:r>
              <a:rPr lang="en-US" altLang="zh-CN" dirty="0"/>
              <a:t>B</a:t>
            </a:r>
            <a:r>
              <a:rPr lang="zh-CN" altLang="en-US" dirty="0"/>
              <a:t>可以独立配置为各个模式的任意组合。</a:t>
            </a:r>
          </a:p>
        </p:txBody>
      </p:sp>
      <p:pic>
        <p:nvPicPr>
          <p:cNvPr id="5" name="图片 4">
            <a:extLst>
              <a:ext uri="{FF2B5EF4-FFF2-40B4-BE49-F238E27FC236}">
                <a16:creationId xmlns:a16="http://schemas.microsoft.com/office/drawing/2014/main" id="{8E2CBD3C-06CD-4FFC-9B77-7FDE44680E10}"/>
              </a:ext>
            </a:extLst>
          </p:cNvPr>
          <p:cNvPicPr>
            <a:picLocks noChangeAspect="1"/>
          </p:cNvPicPr>
          <p:nvPr/>
        </p:nvPicPr>
        <p:blipFill>
          <a:blip r:embed="rId2"/>
          <a:stretch>
            <a:fillRect/>
          </a:stretch>
        </p:blipFill>
        <p:spPr>
          <a:xfrm>
            <a:off x="6172202" y="1611043"/>
            <a:ext cx="5491835" cy="4565920"/>
          </a:xfrm>
          <a:prstGeom prst="rect">
            <a:avLst/>
          </a:prstGeom>
        </p:spPr>
      </p:pic>
    </p:spTree>
    <p:extLst>
      <p:ext uri="{BB962C8B-B14F-4D97-AF65-F5344CB8AC3E}">
        <p14:creationId xmlns:p14="http://schemas.microsoft.com/office/powerpoint/2010/main" val="378811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E73EC-0121-4257-94A4-24FD499EEBE9}"/>
              </a:ext>
            </a:extLst>
          </p:cNvPr>
          <p:cNvSpPr>
            <a:spLocks noGrp="1"/>
          </p:cNvSpPr>
          <p:nvPr>
            <p:ph type="title"/>
          </p:nvPr>
        </p:nvSpPr>
        <p:spPr/>
        <p:txBody>
          <a:bodyPr anchor="ctr">
            <a:normAutofit/>
          </a:bodyPr>
          <a:lstStyle/>
          <a:p>
            <a:r>
              <a:rPr lang="zh-CN" altLang="en-US" sz="4400" dirty="0"/>
              <a:t>七、定时器</a:t>
            </a:r>
          </a:p>
        </p:txBody>
      </p:sp>
      <p:sp>
        <p:nvSpPr>
          <p:cNvPr id="6" name="文本占位符 5">
            <a:extLst>
              <a:ext uri="{FF2B5EF4-FFF2-40B4-BE49-F238E27FC236}">
                <a16:creationId xmlns:a16="http://schemas.microsoft.com/office/drawing/2014/main" id="{96F40C74-3BE3-451B-B355-996A60A1F836}"/>
              </a:ext>
            </a:extLst>
          </p:cNvPr>
          <p:cNvSpPr>
            <a:spLocks noGrp="1"/>
          </p:cNvSpPr>
          <p:nvPr>
            <p:ph type="body" sz="half" idx="2"/>
          </p:nvPr>
        </p:nvSpPr>
        <p:spPr/>
        <p:txBody>
          <a:bodyPr/>
          <a:lstStyle/>
          <a:p>
            <a:r>
              <a:rPr lang="zh-CN" altLang="en-US" dirty="0"/>
              <a:t>从图中可以看出，定时器的预分频器与</a:t>
            </a:r>
            <a:r>
              <a:rPr lang="en-US" altLang="zh-CN" dirty="0"/>
              <a:t>STM32</a:t>
            </a:r>
            <a:r>
              <a:rPr lang="zh-CN" altLang="en-US" dirty="0"/>
              <a:t>的明显不同，</a:t>
            </a:r>
            <a:r>
              <a:rPr lang="en-US" altLang="zh-CN" dirty="0"/>
              <a:t>TM4C123G</a:t>
            </a:r>
            <a:r>
              <a:rPr lang="zh-CN" altLang="en-US" dirty="0"/>
              <a:t>中定时器的预分频器的功能根据定时器的配置模式而改变，当定时器没有被拆分为</a:t>
            </a:r>
            <a:r>
              <a:rPr lang="en-US" altLang="zh-CN" dirty="0"/>
              <a:t>A</a:t>
            </a:r>
            <a:r>
              <a:rPr lang="zh-CN" altLang="en-US" dirty="0"/>
              <a:t>、</a:t>
            </a:r>
            <a:r>
              <a:rPr lang="en-US" altLang="zh-CN" dirty="0"/>
              <a:t>B</a:t>
            </a:r>
            <a:r>
              <a:rPr lang="zh-CN" altLang="en-US" dirty="0"/>
              <a:t>两个时预分频器是没有作用的；在单次计时和周期计时模式下，当定时器是向上计数时，预分频器作为定时器扩展，当向下计数时，预分频器作预分频；而在边沿计数和边沿计时以及</a:t>
            </a:r>
            <a:r>
              <a:rPr lang="en-US" altLang="zh-CN" dirty="0"/>
              <a:t>PWM</a:t>
            </a:r>
            <a:r>
              <a:rPr lang="zh-CN" altLang="en-US" dirty="0"/>
              <a:t>模式下，预分频器都只做定时器扩展，且作为定时器扩展时扩展到了定时器的高位部分，</a:t>
            </a:r>
            <a:r>
              <a:rPr lang="en-US" altLang="zh-CN" dirty="0"/>
              <a:t>16/32bit</a:t>
            </a:r>
            <a:r>
              <a:rPr lang="zh-CN" altLang="en-US" dirty="0"/>
              <a:t>的定时器预分频器为</a:t>
            </a:r>
            <a:r>
              <a:rPr lang="en-US" altLang="zh-CN" dirty="0"/>
              <a:t>8</a:t>
            </a:r>
            <a:r>
              <a:rPr lang="zh-CN" altLang="en-US" dirty="0"/>
              <a:t>位，</a:t>
            </a:r>
            <a:r>
              <a:rPr lang="en-US" altLang="zh-CN" dirty="0"/>
              <a:t>32/64bit</a:t>
            </a:r>
            <a:r>
              <a:rPr lang="zh-CN" altLang="en-US" dirty="0"/>
              <a:t>的定时器预分频器为</a:t>
            </a:r>
            <a:r>
              <a:rPr lang="en-US" altLang="zh-CN" dirty="0"/>
              <a:t>16</a:t>
            </a:r>
            <a:r>
              <a:rPr lang="zh-CN" altLang="en-US" dirty="0"/>
              <a:t>位，当预分频器作为定时器扩展时，这两种定时器分别变为</a:t>
            </a:r>
            <a:r>
              <a:rPr lang="en-US" altLang="zh-CN" dirty="0"/>
              <a:t>24</a:t>
            </a:r>
            <a:r>
              <a:rPr lang="zh-CN" altLang="en-US" dirty="0"/>
              <a:t>位和</a:t>
            </a:r>
            <a:r>
              <a:rPr lang="en-US" altLang="zh-CN" dirty="0"/>
              <a:t>48</a:t>
            </a:r>
            <a:r>
              <a:rPr lang="zh-CN" altLang="en-US" dirty="0"/>
              <a:t>位的定时器，且高</a:t>
            </a:r>
            <a:r>
              <a:rPr lang="en-US" altLang="zh-CN" dirty="0"/>
              <a:t>8</a:t>
            </a:r>
            <a:r>
              <a:rPr lang="zh-CN" altLang="en-US" dirty="0"/>
              <a:t>位部分和高</a:t>
            </a:r>
            <a:r>
              <a:rPr lang="en-US" altLang="zh-CN" dirty="0"/>
              <a:t>16</a:t>
            </a:r>
            <a:r>
              <a:rPr lang="zh-CN" altLang="en-US" dirty="0"/>
              <a:t>位部分由预分频器构成</a:t>
            </a:r>
          </a:p>
        </p:txBody>
      </p:sp>
      <p:pic>
        <p:nvPicPr>
          <p:cNvPr id="8" name="图片 7">
            <a:extLst>
              <a:ext uri="{FF2B5EF4-FFF2-40B4-BE49-F238E27FC236}">
                <a16:creationId xmlns:a16="http://schemas.microsoft.com/office/drawing/2014/main" id="{CFD8BF19-FFC0-47C5-A20D-C17742E48579}"/>
              </a:ext>
            </a:extLst>
          </p:cNvPr>
          <p:cNvPicPr>
            <a:picLocks noChangeAspect="1"/>
          </p:cNvPicPr>
          <p:nvPr/>
        </p:nvPicPr>
        <p:blipFill>
          <a:blip r:embed="rId2"/>
          <a:stretch>
            <a:fillRect/>
          </a:stretch>
        </p:blipFill>
        <p:spPr>
          <a:xfrm>
            <a:off x="4772025" y="2256166"/>
            <a:ext cx="7254869" cy="3414056"/>
          </a:xfrm>
          <a:prstGeom prst="rect">
            <a:avLst/>
          </a:prstGeom>
        </p:spPr>
      </p:pic>
      <p:sp>
        <p:nvSpPr>
          <p:cNvPr id="9" name="文本框 8">
            <a:extLst>
              <a:ext uri="{FF2B5EF4-FFF2-40B4-BE49-F238E27FC236}">
                <a16:creationId xmlns:a16="http://schemas.microsoft.com/office/drawing/2014/main" id="{1F9B242E-48FC-4A9F-8937-794478047EFB}"/>
              </a:ext>
            </a:extLst>
          </p:cNvPr>
          <p:cNvSpPr txBox="1"/>
          <p:nvPr/>
        </p:nvSpPr>
        <p:spPr>
          <a:xfrm>
            <a:off x="6870836" y="1732946"/>
            <a:ext cx="3057247" cy="523220"/>
          </a:xfrm>
          <a:prstGeom prst="rect">
            <a:avLst/>
          </a:prstGeom>
          <a:noFill/>
        </p:spPr>
        <p:txBody>
          <a:bodyPr wrap="none" rtlCol="0">
            <a:spAutoFit/>
          </a:bodyPr>
          <a:lstStyle/>
          <a:p>
            <a:r>
              <a:rPr lang="zh-CN" altLang="en-US" sz="2800" dirty="0"/>
              <a:t>定时器的工作模式</a:t>
            </a:r>
          </a:p>
        </p:txBody>
      </p:sp>
    </p:spTree>
    <p:extLst>
      <p:ext uri="{BB962C8B-B14F-4D97-AF65-F5344CB8AC3E}">
        <p14:creationId xmlns:p14="http://schemas.microsoft.com/office/powerpoint/2010/main" val="2659610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C6BD51-DEAD-4BC6-BB59-4790B9AB4069}"/>
              </a:ext>
            </a:extLst>
          </p:cNvPr>
          <p:cNvSpPr>
            <a:spLocks noGrp="1"/>
          </p:cNvSpPr>
          <p:nvPr>
            <p:ph type="title"/>
          </p:nvPr>
        </p:nvSpPr>
        <p:spPr/>
        <p:txBody>
          <a:bodyPr/>
          <a:lstStyle/>
          <a:p>
            <a:r>
              <a:rPr lang="zh-CN" altLang="en-US" dirty="0"/>
              <a:t>一、开发板</a:t>
            </a:r>
          </a:p>
        </p:txBody>
      </p:sp>
      <p:sp>
        <p:nvSpPr>
          <p:cNvPr id="3" name="内容占位符 2">
            <a:extLst>
              <a:ext uri="{FF2B5EF4-FFF2-40B4-BE49-F238E27FC236}">
                <a16:creationId xmlns:a16="http://schemas.microsoft.com/office/drawing/2014/main" id="{217C0AC3-5B46-447E-870C-D96F7A788336}"/>
              </a:ext>
            </a:extLst>
          </p:cNvPr>
          <p:cNvSpPr>
            <a:spLocks noGrp="1"/>
          </p:cNvSpPr>
          <p:nvPr>
            <p:ph idx="1"/>
          </p:nvPr>
        </p:nvSpPr>
        <p:spPr/>
        <p:txBody>
          <a:bodyPr/>
          <a:lstStyle/>
          <a:p>
            <a:r>
              <a:rPr lang="en-US" altLang="zh-CN" dirty="0"/>
              <a:t>EK-TM4C123GXL</a:t>
            </a:r>
            <a:r>
              <a:rPr lang="zh-CN" altLang="en-US" dirty="0"/>
              <a:t>，芯片为</a:t>
            </a:r>
            <a:r>
              <a:rPr lang="en-US" altLang="zh-CN" dirty="0"/>
              <a:t>TM4C123GH6PM</a:t>
            </a:r>
            <a:endParaRPr lang="zh-CN" altLang="en-US" dirty="0"/>
          </a:p>
        </p:txBody>
      </p:sp>
      <p:pic>
        <p:nvPicPr>
          <p:cNvPr id="5" name="图片 4">
            <a:extLst>
              <a:ext uri="{FF2B5EF4-FFF2-40B4-BE49-F238E27FC236}">
                <a16:creationId xmlns:a16="http://schemas.microsoft.com/office/drawing/2014/main" id="{6AE7C0D9-BD82-4B87-8D36-ED0568B69A82}"/>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1000"/>
                    </a14:imgEffect>
                    <a14:imgEffect>
                      <a14:brightnessContrast contrast="16000"/>
                    </a14:imgEffect>
                  </a14:imgLayer>
                </a14:imgProps>
              </a:ext>
              <a:ext uri="{28A0092B-C50C-407E-A947-70E740481C1C}">
                <a14:useLocalDpi xmlns:a14="http://schemas.microsoft.com/office/drawing/2010/main" val="0"/>
              </a:ext>
            </a:extLst>
          </a:blip>
          <a:srcRect l="20578" t="14694" r="15034" b="20544"/>
          <a:stretch/>
        </p:blipFill>
        <p:spPr>
          <a:xfrm>
            <a:off x="3152191" y="2416628"/>
            <a:ext cx="5887618" cy="4441372"/>
          </a:xfrm>
          <a:prstGeom prst="rect">
            <a:avLst/>
          </a:prstGeom>
          <a:solidFill>
            <a:schemeClr val="bg1"/>
          </a:solidFill>
          <a:ln>
            <a:noFill/>
          </a:ln>
        </p:spPr>
      </p:pic>
    </p:spTree>
    <p:extLst>
      <p:ext uri="{BB962C8B-B14F-4D97-AF65-F5344CB8AC3E}">
        <p14:creationId xmlns:p14="http://schemas.microsoft.com/office/powerpoint/2010/main" val="2758076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4927DED-0D2B-4B9A-A10B-3EBC3172A0C1}"/>
              </a:ext>
            </a:extLst>
          </p:cNvPr>
          <p:cNvSpPr>
            <a:spLocks noGrp="1"/>
          </p:cNvSpPr>
          <p:nvPr>
            <p:ph type="title"/>
          </p:nvPr>
        </p:nvSpPr>
        <p:spPr/>
        <p:txBody>
          <a:bodyPr/>
          <a:lstStyle/>
          <a:p>
            <a:r>
              <a:rPr lang="zh-CN" altLang="en-US" dirty="0"/>
              <a:t>八、</a:t>
            </a:r>
            <a:r>
              <a:rPr lang="en-US" altLang="zh-CN" dirty="0"/>
              <a:t>PWM</a:t>
            </a:r>
            <a:endParaRPr lang="zh-CN" altLang="en-US" dirty="0"/>
          </a:p>
        </p:txBody>
      </p:sp>
      <p:sp>
        <p:nvSpPr>
          <p:cNvPr id="6" name="内容占位符 5">
            <a:extLst>
              <a:ext uri="{FF2B5EF4-FFF2-40B4-BE49-F238E27FC236}">
                <a16:creationId xmlns:a16="http://schemas.microsoft.com/office/drawing/2014/main" id="{690E2422-9A41-4DB7-8A72-16D86237A7F8}"/>
              </a:ext>
            </a:extLst>
          </p:cNvPr>
          <p:cNvSpPr>
            <a:spLocks noGrp="1"/>
          </p:cNvSpPr>
          <p:nvPr>
            <p:ph sz="half" idx="1"/>
          </p:nvPr>
        </p:nvSpPr>
        <p:spPr/>
        <p:txBody>
          <a:bodyPr>
            <a:normAutofit/>
          </a:bodyPr>
          <a:lstStyle/>
          <a:p>
            <a:pPr marL="0" indent="0">
              <a:buNone/>
            </a:pPr>
            <a:r>
              <a:rPr lang="en-US" altLang="zh-CN" sz="2200" dirty="0"/>
              <a:t>TM4C123GH6PM</a:t>
            </a:r>
            <a:r>
              <a:rPr lang="zh-CN" altLang="en-US" sz="2200" dirty="0"/>
              <a:t>有两个</a:t>
            </a:r>
            <a:r>
              <a:rPr lang="en-US" altLang="zh-CN" sz="2200" dirty="0"/>
              <a:t>PWM</a:t>
            </a:r>
            <a:r>
              <a:rPr lang="zh-CN" altLang="en-US" sz="2200" dirty="0"/>
              <a:t>模块，每个模块有四个</a:t>
            </a:r>
            <a:r>
              <a:rPr lang="en-US" altLang="zh-CN" sz="2200" dirty="0"/>
              <a:t>PWM</a:t>
            </a:r>
            <a:r>
              <a:rPr lang="zh-CN" altLang="en-US" sz="2200" dirty="0"/>
              <a:t>发生器和一个控制模块，每个</a:t>
            </a:r>
            <a:r>
              <a:rPr lang="en-US" altLang="zh-CN" sz="2200" dirty="0"/>
              <a:t>PWM</a:t>
            </a:r>
            <a:r>
              <a:rPr lang="zh-CN" altLang="en-US" sz="2200" dirty="0"/>
              <a:t>发生器可以独立输出两路</a:t>
            </a:r>
            <a:r>
              <a:rPr lang="en-US" altLang="zh-CN" sz="2200" dirty="0"/>
              <a:t>PWM</a:t>
            </a:r>
            <a:r>
              <a:rPr lang="zh-CN" altLang="en-US" sz="2200" dirty="0"/>
              <a:t>信号，总计可以输出</a:t>
            </a:r>
            <a:r>
              <a:rPr lang="en-US" altLang="zh-CN" sz="2200" dirty="0"/>
              <a:t>16</a:t>
            </a:r>
            <a:r>
              <a:rPr lang="zh-CN" altLang="en-US" sz="2200" dirty="0"/>
              <a:t>路</a:t>
            </a:r>
            <a:r>
              <a:rPr lang="en-US" altLang="zh-CN" sz="2200" dirty="0"/>
              <a:t>PWM</a:t>
            </a:r>
            <a:r>
              <a:rPr lang="zh-CN" altLang="en-US" sz="2200" dirty="0"/>
              <a:t>信号，</a:t>
            </a:r>
            <a:r>
              <a:rPr lang="en-US" altLang="zh-CN" sz="2200" dirty="0"/>
              <a:t>PWM</a:t>
            </a:r>
            <a:r>
              <a:rPr lang="zh-CN" altLang="en-US" sz="2200" dirty="0"/>
              <a:t>发生器的计数器是</a:t>
            </a:r>
            <a:r>
              <a:rPr lang="en-US" altLang="zh-CN" sz="2200" dirty="0"/>
              <a:t>16</a:t>
            </a:r>
            <a:r>
              <a:rPr lang="zh-CN" altLang="en-US" sz="2200" dirty="0"/>
              <a:t>位的，可以工作在递减或递增</a:t>
            </a:r>
            <a:r>
              <a:rPr lang="en-US" altLang="zh-CN" sz="2200" dirty="0"/>
              <a:t>/</a:t>
            </a:r>
            <a:r>
              <a:rPr lang="zh-CN" altLang="en-US" sz="2200" dirty="0"/>
              <a:t>递减两种模式下，递减模式可以用于使输出的两路</a:t>
            </a:r>
            <a:r>
              <a:rPr lang="en-US" altLang="zh-CN" sz="2200" dirty="0"/>
              <a:t>PWM</a:t>
            </a:r>
            <a:r>
              <a:rPr lang="zh-CN" altLang="en-US" sz="2200" dirty="0"/>
              <a:t>左对齐或者右对齐，递增</a:t>
            </a:r>
            <a:r>
              <a:rPr lang="en-US" altLang="zh-CN" sz="2200" dirty="0"/>
              <a:t>/</a:t>
            </a:r>
            <a:r>
              <a:rPr lang="zh-CN" altLang="en-US" sz="2200" dirty="0"/>
              <a:t>递减模式则可以用于使两路</a:t>
            </a:r>
            <a:r>
              <a:rPr lang="en-US" altLang="zh-CN" sz="2200" dirty="0"/>
              <a:t>PWM</a:t>
            </a:r>
            <a:r>
              <a:rPr lang="zh-CN" altLang="en-US" sz="2200" dirty="0"/>
              <a:t>中心对齐。具体资源介绍参见数据手册，</a:t>
            </a:r>
            <a:r>
              <a:rPr lang="en-US" altLang="zh-CN" sz="2200" dirty="0"/>
              <a:t>TM4C123GH6PM</a:t>
            </a:r>
            <a:r>
              <a:rPr lang="zh-CN" altLang="en-US" sz="2200" dirty="0"/>
              <a:t>的</a:t>
            </a:r>
            <a:r>
              <a:rPr lang="en-US" altLang="zh-CN" sz="2200" dirty="0"/>
              <a:t>PWM</a:t>
            </a:r>
            <a:r>
              <a:rPr lang="zh-CN" altLang="en-US" sz="2200" dirty="0"/>
              <a:t>模块还有中断以及其他诸多功能，在此只介绍如何输出</a:t>
            </a:r>
            <a:r>
              <a:rPr lang="en-US" altLang="zh-CN" sz="2200" dirty="0"/>
              <a:t>PWM</a:t>
            </a:r>
            <a:r>
              <a:rPr lang="zh-CN" altLang="en-US" sz="2200" dirty="0"/>
              <a:t>及修改占空比的操作</a:t>
            </a:r>
            <a:r>
              <a:rPr lang="zh-CN" altLang="en-US" dirty="0"/>
              <a:t>。</a:t>
            </a:r>
          </a:p>
        </p:txBody>
      </p:sp>
      <p:sp>
        <p:nvSpPr>
          <p:cNvPr id="7" name="内容占位符 6">
            <a:extLst>
              <a:ext uri="{FF2B5EF4-FFF2-40B4-BE49-F238E27FC236}">
                <a16:creationId xmlns:a16="http://schemas.microsoft.com/office/drawing/2014/main" id="{8C6ED780-9C6E-4347-8059-2A120FC04AC2}"/>
              </a:ext>
            </a:extLst>
          </p:cNvPr>
          <p:cNvSpPr>
            <a:spLocks noGrp="1"/>
          </p:cNvSpPr>
          <p:nvPr>
            <p:ph sz="half" idx="2"/>
          </p:nvPr>
        </p:nvSpPr>
        <p:spPr/>
        <p:txBody>
          <a:bodyPr>
            <a:normAutofit/>
          </a:bodyPr>
          <a:lstStyle/>
          <a:p>
            <a:endParaRPr lang="zh-CN" altLang="en-US"/>
          </a:p>
        </p:txBody>
      </p:sp>
      <p:pic>
        <p:nvPicPr>
          <p:cNvPr id="8" name="图片 7">
            <a:extLst>
              <a:ext uri="{FF2B5EF4-FFF2-40B4-BE49-F238E27FC236}">
                <a16:creationId xmlns:a16="http://schemas.microsoft.com/office/drawing/2014/main" id="{C0056189-D42E-45B3-8EF6-D190B0CD36B4}"/>
              </a:ext>
            </a:extLst>
          </p:cNvPr>
          <p:cNvPicPr>
            <a:picLocks noChangeAspect="1"/>
          </p:cNvPicPr>
          <p:nvPr/>
        </p:nvPicPr>
        <p:blipFill>
          <a:blip r:embed="rId2"/>
          <a:stretch>
            <a:fillRect/>
          </a:stretch>
        </p:blipFill>
        <p:spPr>
          <a:xfrm>
            <a:off x="6368417" y="1362269"/>
            <a:ext cx="5634340" cy="5403964"/>
          </a:xfrm>
          <a:prstGeom prst="rect">
            <a:avLst/>
          </a:prstGeom>
        </p:spPr>
      </p:pic>
    </p:spTree>
    <p:extLst>
      <p:ext uri="{BB962C8B-B14F-4D97-AF65-F5344CB8AC3E}">
        <p14:creationId xmlns:p14="http://schemas.microsoft.com/office/powerpoint/2010/main" val="3171499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81E33-E3F8-4578-9802-0ADF0B0F8A8E}"/>
              </a:ext>
            </a:extLst>
          </p:cNvPr>
          <p:cNvSpPr>
            <a:spLocks noGrp="1"/>
          </p:cNvSpPr>
          <p:nvPr>
            <p:ph type="title"/>
          </p:nvPr>
        </p:nvSpPr>
        <p:spPr/>
        <p:txBody>
          <a:bodyPr/>
          <a:lstStyle/>
          <a:p>
            <a:r>
              <a:rPr lang="zh-CN" altLang="en-US" dirty="0"/>
              <a:t>八、</a:t>
            </a:r>
            <a:r>
              <a:rPr lang="en-US" altLang="zh-CN" dirty="0"/>
              <a:t>PWM</a:t>
            </a:r>
            <a:endParaRPr lang="zh-CN" altLang="en-US" dirty="0"/>
          </a:p>
        </p:txBody>
      </p:sp>
      <p:sp>
        <p:nvSpPr>
          <p:cNvPr id="3" name="内容占位符 2">
            <a:extLst>
              <a:ext uri="{FF2B5EF4-FFF2-40B4-BE49-F238E27FC236}">
                <a16:creationId xmlns:a16="http://schemas.microsoft.com/office/drawing/2014/main" id="{61E3C036-B5DA-4F0A-A180-740EBAB88A38}"/>
              </a:ext>
            </a:extLst>
          </p:cNvPr>
          <p:cNvSpPr>
            <a:spLocks noGrp="1"/>
          </p:cNvSpPr>
          <p:nvPr>
            <p:ph sz="half" idx="1"/>
          </p:nvPr>
        </p:nvSpPr>
        <p:spPr/>
        <p:txBody>
          <a:bodyPr/>
          <a:lstStyle/>
          <a:p>
            <a:pPr marL="0" indent="0">
              <a:buNone/>
            </a:pPr>
            <a:r>
              <a:rPr lang="zh-CN" altLang="en-US" dirty="0">
                <a:latin typeface="+mn-ea"/>
              </a:rPr>
              <a:t>在配置</a:t>
            </a:r>
            <a:r>
              <a:rPr lang="en-US" altLang="zh-CN" dirty="0">
                <a:latin typeface="+mn-ea"/>
              </a:rPr>
              <a:t>PWM</a:t>
            </a:r>
            <a:r>
              <a:rPr lang="zh-CN" altLang="en-US" dirty="0">
                <a:latin typeface="+mn-ea"/>
              </a:rPr>
              <a:t>模块前，要先配置</a:t>
            </a:r>
            <a:r>
              <a:rPr lang="en-US" altLang="zh-CN" dirty="0">
                <a:latin typeface="+mn-ea"/>
              </a:rPr>
              <a:t>GPIO</a:t>
            </a:r>
            <a:r>
              <a:rPr lang="zh-CN" altLang="en-US" dirty="0">
                <a:latin typeface="+mn-ea"/>
              </a:rPr>
              <a:t>，将</a:t>
            </a:r>
            <a:r>
              <a:rPr lang="en-US" altLang="zh-CN" dirty="0">
                <a:latin typeface="+mn-ea"/>
              </a:rPr>
              <a:t>GPIO</a:t>
            </a:r>
            <a:r>
              <a:rPr lang="zh-CN" altLang="en-US" dirty="0">
                <a:latin typeface="+mn-ea"/>
              </a:rPr>
              <a:t>配置为输出</a:t>
            </a:r>
            <a:r>
              <a:rPr lang="en-US" altLang="zh-CN" dirty="0">
                <a:latin typeface="+mn-ea"/>
              </a:rPr>
              <a:t>PWM</a:t>
            </a:r>
            <a:r>
              <a:rPr lang="zh-CN" altLang="en-US" dirty="0">
                <a:latin typeface="+mn-ea"/>
              </a:rPr>
              <a:t>信号，同时配置好信号输出引脚再配置</a:t>
            </a:r>
            <a:r>
              <a:rPr lang="en-US" altLang="zh-CN" dirty="0">
                <a:latin typeface="+mn-ea"/>
              </a:rPr>
              <a:t>PWM</a:t>
            </a:r>
            <a:r>
              <a:rPr lang="zh-CN" altLang="en-US" dirty="0">
                <a:latin typeface="+mn-ea"/>
              </a:rPr>
              <a:t>模块，不然无法输出</a:t>
            </a:r>
            <a:r>
              <a:rPr lang="en-US" altLang="zh-CN" dirty="0">
                <a:latin typeface="+mn-ea"/>
              </a:rPr>
              <a:t>PWM</a:t>
            </a:r>
            <a:r>
              <a:rPr lang="zh-CN" altLang="en-US" dirty="0">
                <a:latin typeface="+mn-ea"/>
              </a:rPr>
              <a:t>，同时一个</a:t>
            </a:r>
            <a:r>
              <a:rPr lang="en-US" altLang="zh-CN" dirty="0">
                <a:latin typeface="+mn-ea"/>
              </a:rPr>
              <a:t>PWM</a:t>
            </a:r>
            <a:r>
              <a:rPr lang="zh-CN" altLang="en-US" dirty="0">
                <a:latin typeface="+mn-ea"/>
              </a:rPr>
              <a:t>发生器对应两路</a:t>
            </a:r>
            <a:r>
              <a:rPr lang="en-US" altLang="zh-CN" dirty="0">
                <a:latin typeface="+mn-ea"/>
              </a:rPr>
              <a:t>PWM</a:t>
            </a:r>
            <a:r>
              <a:rPr lang="zh-CN" altLang="en-US" dirty="0">
                <a:latin typeface="+mn-ea"/>
              </a:rPr>
              <a:t>信号，这两路</a:t>
            </a:r>
            <a:r>
              <a:rPr lang="en-US" altLang="zh-CN" dirty="0">
                <a:latin typeface="+mn-ea"/>
              </a:rPr>
              <a:t>PWM</a:t>
            </a:r>
            <a:r>
              <a:rPr lang="zh-CN" altLang="en-US" dirty="0">
                <a:latin typeface="+mn-ea"/>
              </a:rPr>
              <a:t>信号对应的引脚都要配置为</a:t>
            </a:r>
            <a:r>
              <a:rPr lang="en-US" altLang="zh-CN" dirty="0">
                <a:latin typeface="+mn-ea"/>
              </a:rPr>
              <a:t>PWM</a:t>
            </a:r>
            <a:r>
              <a:rPr lang="zh-CN" altLang="en-US" dirty="0">
                <a:latin typeface="+mn-ea"/>
              </a:rPr>
              <a:t>模式，就算只用其中一路</a:t>
            </a:r>
            <a:r>
              <a:rPr lang="en-US" altLang="zh-CN" dirty="0">
                <a:latin typeface="+mn-ea"/>
              </a:rPr>
              <a:t>PWM</a:t>
            </a:r>
            <a:r>
              <a:rPr lang="zh-CN" altLang="en-US" dirty="0">
                <a:latin typeface="+mn-ea"/>
              </a:rPr>
              <a:t>信号也是如此，不然同样无法输出</a:t>
            </a:r>
            <a:r>
              <a:rPr lang="en-US" altLang="zh-CN" dirty="0">
                <a:latin typeface="+mn-ea"/>
              </a:rPr>
              <a:t>PWM</a:t>
            </a:r>
            <a:r>
              <a:rPr lang="zh-CN" altLang="en-US" dirty="0">
                <a:latin typeface="+mn-ea"/>
              </a:rPr>
              <a:t>信号</a:t>
            </a:r>
          </a:p>
        </p:txBody>
      </p:sp>
      <p:sp>
        <p:nvSpPr>
          <p:cNvPr id="4" name="内容占位符 3">
            <a:extLst>
              <a:ext uri="{FF2B5EF4-FFF2-40B4-BE49-F238E27FC236}">
                <a16:creationId xmlns:a16="http://schemas.microsoft.com/office/drawing/2014/main" id="{8746110C-D0F4-46F5-9479-79A05FCD9C58}"/>
              </a:ext>
            </a:extLst>
          </p:cNvPr>
          <p:cNvSpPr>
            <a:spLocks noGrp="1"/>
          </p:cNvSpPr>
          <p:nvPr>
            <p:ph sz="half" idx="2"/>
          </p:nvPr>
        </p:nvSpPr>
        <p:spPr/>
        <p:txBody>
          <a:bodyPr/>
          <a:lstStyle/>
          <a:p>
            <a:pPr marL="0" indent="0">
              <a:buNone/>
            </a:pPr>
            <a:r>
              <a:rPr lang="zh-CN" altLang="en-US" dirty="0"/>
              <a:t>使用函数</a:t>
            </a:r>
            <a:r>
              <a:rPr lang="en-US" altLang="zh-CN" dirty="0" err="1"/>
              <a:t>PWMPulseWidthSet</a:t>
            </a:r>
            <a:r>
              <a:rPr lang="en-US" altLang="zh-CN" dirty="0"/>
              <a:t>()</a:t>
            </a:r>
            <a:r>
              <a:rPr lang="zh-CN" altLang="en-US" dirty="0"/>
              <a:t>设置</a:t>
            </a:r>
            <a:r>
              <a:rPr lang="en-US" altLang="zh-CN" dirty="0"/>
              <a:t>PWM</a:t>
            </a:r>
            <a:r>
              <a:rPr lang="zh-CN" altLang="en-US" dirty="0"/>
              <a:t>脉宽的时候将脉宽设置为</a:t>
            </a:r>
            <a:r>
              <a:rPr lang="en-US" altLang="zh-CN" dirty="0"/>
              <a:t>0</a:t>
            </a:r>
            <a:r>
              <a:rPr lang="zh-CN" altLang="en-US" dirty="0"/>
              <a:t>时不会真正的将脉宽调整到</a:t>
            </a:r>
            <a:r>
              <a:rPr lang="en-US" altLang="zh-CN" dirty="0"/>
              <a:t>0</a:t>
            </a:r>
            <a:r>
              <a:rPr lang="zh-CN" altLang="en-US" dirty="0"/>
              <a:t>，而是会直接将脉宽拉满，所以如果想将输出的</a:t>
            </a:r>
            <a:r>
              <a:rPr lang="en-US" altLang="zh-CN" dirty="0"/>
              <a:t>PWM</a:t>
            </a:r>
            <a:r>
              <a:rPr lang="zh-CN" altLang="en-US" dirty="0"/>
              <a:t>信号占空比调为</a:t>
            </a:r>
            <a:r>
              <a:rPr lang="en-US" altLang="zh-CN" dirty="0"/>
              <a:t>0</a:t>
            </a:r>
            <a:r>
              <a:rPr lang="zh-CN" altLang="en-US" dirty="0"/>
              <a:t>则不能使用这个函数，可以通过</a:t>
            </a:r>
            <a:r>
              <a:rPr lang="en-US" altLang="zh-CN" dirty="0" err="1"/>
              <a:t>PWMOutputState</a:t>
            </a:r>
            <a:r>
              <a:rPr lang="en-US" altLang="zh-CN" dirty="0"/>
              <a:t>()</a:t>
            </a:r>
          </a:p>
          <a:p>
            <a:pPr marL="0" indent="0">
              <a:buNone/>
            </a:pPr>
            <a:r>
              <a:rPr lang="zh-CN" altLang="en-US" dirty="0"/>
              <a:t>函数来关闭</a:t>
            </a:r>
            <a:r>
              <a:rPr lang="en-US" altLang="zh-CN" dirty="0"/>
              <a:t>PWM</a:t>
            </a:r>
            <a:r>
              <a:rPr lang="zh-CN" altLang="en-US" dirty="0"/>
              <a:t>输出，做到占空比为</a:t>
            </a:r>
            <a:r>
              <a:rPr lang="en-US" altLang="zh-CN" dirty="0"/>
              <a:t>0 </a:t>
            </a:r>
            <a:r>
              <a:rPr lang="zh-CN" altLang="en-US" dirty="0"/>
              <a:t>的效果</a:t>
            </a:r>
          </a:p>
        </p:txBody>
      </p:sp>
    </p:spTree>
    <p:extLst>
      <p:ext uri="{BB962C8B-B14F-4D97-AF65-F5344CB8AC3E}">
        <p14:creationId xmlns:p14="http://schemas.microsoft.com/office/powerpoint/2010/main" val="1965297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41D3D-AD41-4C0B-A216-86A053641A38}"/>
              </a:ext>
            </a:extLst>
          </p:cNvPr>
          <p:cNvSpPr>
            <a:spLocks noGrp="1"/>
          </p:cNvSpPr>
          <p:nvPr>
            <p:ph type="title"/>
          </p:nvPr>
        </p:nvSpPr>
        <p:spPr/>
        <p:txBody>
          <a:bodyPr/>
          <a:lstStyle/>
          <a:p>
            <a:r>
              <a:rPr lang="zh-CN" altLang="en-US" dirty="0"/>
              <a:t>九、</a:t>
            </a:r>
            <a:r>
              <a:rPr lang="en-US" altLang="zh-CN" dirty="0"/>
              <a:t>QEI</a:t>
            </a:r>
            <a:endParaRPr lang="zh-CN" altLang="en-US" dirty="0"/>
          </a:p>
        </p:txBody>
      </p:sp>
      <p:sp>
        <p:nvSpPr>
          <p:cNvPr id="3" name="内容占位符 2">
            <a:extLst>
              <a:ext uri="{FF2B5EF4-FFF2-40B4-BE49-F238E27FC236}">
                <a16:creationId xmlns:a16="http://schemas.microsoft.com/office/drawing/2014/main" id="{F4D86691-3A05-4BA7-8330-689EE00C8AF3}"/>
              </a:ext>
            </a:extLst>
          </p:cNvPr>
          <p:cNvSpPr>
            <a:spLocks noGrp="1"/>
          </p:cNvSpPr>
          <p:nvPr>
            <p:ph sz="half" idx="1"/>
          </p:nvPr>
        </p:nvSpPr>
        <p:spPr/>
        <p:txBody>
          <a:bodyPr/>
          <a:lstStyle/>
          <a:p>
            <a:pPr marL="0" indent="0">
              <a:buNone/>
            </a:pPr>
            <a:r>
              <a:rPr lang="en-US" altLang="zh-CN" dirty="0"/>
              <a:t>TM4C123G</a:t>
            </a:r>
            <a:r>
              <a:rPr lang="zh-CN" altLang="en-US" dirty="0"/>
              <a:t>有两个</a:t>
            </a:r>
            <a:r>
              <a:rPr lang="en-US" altLang="zh-CN" dirty="0"/>
              <a:t>QEI</a:t>
            </a:r>
            <a:r>
              <a:rPr lang="zh-CN" altLang="en-US" dirty="0"/>
              <a:t>（正交编码器）模块，可以用来控制两个点击，与</a:t>
            </a:r>
            <a:r>
              <a:rPr lang="en-US" altLang="zh-CN" dirty="0"/>
              <a:t>STM32</a:t>
            </a:r>
            <a:r>
              <a:rPr lang="zh-CN" altLang="en-US" dirty="0"/>
              <a:t>的编码器使用方式一样，但是不同的是</a:t>
            </a:r>
            <a:r>
              <a:rPr lang="en-US" altLang="zh-CN" dirty="0"/>
              <a:t>STM32</a:t>
            </a:r>
            <a:r>
              <a:rPr lang="zh-CN" altLang="en-US" dirty="0"/>
              <a:t>的编码器需要消耗定时器来配置，而</a:t>
            </a:r>
            <a:r>
              <a:rPr lang="en-US" altLang="zh-CN" dirty="0" err="1"/>
              <a:t>Tiva</a:t>
            </a:r>
            <a:r>
              <a:rPr lang="zh-CN" altLang="en-US" dirty="0"/>
              <a:t>的编码器与定时器是分开的，可以单独配置，同时</a:t>
            </a:r>
            <a:r>
              <a:rPr lang="en-US" altLang="zh-CN" dirty="0" err="1"/>
              <a:t>Tiva</a:t>
            </a:r>
            <a:r>
              <a:rPr lang="zh-CN" altLang="en-US" dirty="0"/>
              <a:t>的</a:t>
            </a:r>
            <a:r>
              <a:rPr lang="en-US" altLang="zh-CN" dirty="0"/>
              <a:t>QEI</a:t>
            </a:r>
            <a:r>
              <a:rPr lang="zh-CN" altLang="en-US" dirty="0"/>
              <a:t>除了有正交相位模式，同时还有时钟</a:t>
            </a:r>
            <a:r>
              <a:rPr lang="en-US" altLang="zh-CN" dirty="0"/>
              <a:t>/</a:t>
            </a:r>
            <a:r>
              <a:rPr lang="zh-CN" altLang="en-US" dirty="0"/>
              <a:t>方向模式，而且每个</a:t>
            </a:r>
            <a:r>
              <a:rPr lang="en-US" altLang="zh-CN" dirty="0"/>
              <a:t>QEI</a:t>
            </a:r>
            <a:r>
              <a:rPr lang="zh-CN" altLang="en-US" dirty="0"/>
              <a:t>可以单独配置速度捕获实现自动计算速度</a:t>
            </a:r>
          </a:p>
        </p:txBody>
      </p:sp>
      <p:pic>
        <p:nvPicPr>
          <p:cNvPr id="5" name="图片 4">
            <a:extLst>
              <a:ext uri="{FF2B5EF4-FFF2-40B4-BE49-F238E27FC236}">
                <a16:creationId xmlns:a16="http://schemas.microsoft.com/office/drawing/2014/main" id="{DB4EE465-78EC-4041-B0D0-E2E4511E1475}"/>
              </a:ext>
            </a:extLst>
          </p:cNvPr>
          <p:cNvPicPr>
            <a:picLocks noChangeAspect="1"/>
          </p:cNvPicPr>
          <p:nvPr/>
        </p:nvPicPr>
        <p:blipFill>
          <a:blip r:embed="rId2"/>
          <a:stretch>
            <a:fillRect/>
          </a:stretch>
        </p:blipFill>
        <p:spPr>
          <a:xfrm>
            <a:off x="6138567" y="1927419"/>
            <a:ext cx="6053433" cy="4249544"/>
          </a:xfrm>
          <a:prstGeom prst="rect">
            <a:avLst/>
          </a:prstGeom>
        </p:spPr>
      </p:pic>
    </p:spTree>
    <p:extLst>
      <p:ext uri="{BB962C8B-B14F-4D97-AF65-F5344CB8AC3E}">
        <p14:creationId xmlns:p14="http://schemas.microsoft.com/office/powerpoint/2010/main" val="432187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C1C69-FDE4-4CDB-980B-CD17C6294673}"/>
              </a:ext>
            </a:extLst>
          </p:cNvPr>
          <p:cNvSpPr>
            <a:spLocks noGrp="1"/>
          </p:cNvSpPr>
          <p:nvPr>
            <p:ph type="title"/>
          </p:nvPr>
        </p:nvSpPr>
        <p:spPr/>
        <p:txBody>
          <a:bodyPr/>
          <a:lstStyle/>
          <a:p>
            <a:r>
              <a:rPr lang="zh-CN" altLang="en-US" dirty="0"/>
              <a:t>九、</a:t>
            </a:r>
            <a:r>
              <a:rPr lang="en-US" altLang="zh-CN" dirty="0"/>
              <a:t>QEI</a:t>
            </a:r>
            <a:endParaRPr lang="zh-CN" altLang="en-US" dirty="0"/>
          </a:p>
        </p:txBody>
      </p:sp>
      <p:sp>
        <p:nvSpPr>
          <p:cNvPr id="3" name="内容占位符 2">
            <a:extLst>
              <a:ext uri="{FF2B5EF4-FFF2-40B4-BE49-F238E27FC236}">
                <a16:creationId xmlns:a16="http://schemas.microsoft.com/office/drawing/2014/main" id="{DD34E0E8-9036-4C71-A09F-5F0840385D1A}"/>
              </a:ext>
            </a:extLst>
          </p:cNvPr>
          <p:cNvSpPr>
            <a:spLocks noGrp="1"/>
          </p:cNvSpPr>
          <p:nvPr>
            <p:ph sz="half" idx="1"/>
          </p:nvPr>
        </p:nvSpPr>
        <p:spPr/>
        <p:txBody>
          <a:bodyPr/>
          <a:lstStyle/>
          <a:p>
            <a:pPr marL="0" indent="0">
              <a:buNone/>
            </a:pPr>
            <a:r>
              <a:rPr lang="en-US" altLang="zh-CN" dirty="0" err="1"/>
              <a:t>Tiva</a:t>
            </a:r>
            <a:r>
              <a:rPr lang="zh-CN" altLang="en-US" dirty="0"/>
              <a:t>的</a:t>
            </a:r>
            <a:r>
              <a:rPr lang="en-US" altLang="zh-CN" dirty="0"/>
              <a:t>QEI</a:t>
            </a:r>
            <a:r>
              <a:rPr lang="zh-CN" altLang="en-US" dirty="0"/>
              <a:t>支持增量式编码器，增量式编码器</a:t>
            </a:r>
            <a:r>
              <a:rPr lang="en-US" altLang="zh-CN" dirty="0"/>
              <a:t>Z</a:t>
            </a:r>
            <a:r>
              <a:rPr lang="zh-CN" altLang="en-US" dirty="0"/>
              <a:t>相可以接到</a:t>
            </a:r>
            <a:r>
              <a:rPr lang="en-US" altLang="zh-CN" dirty="0"/>
              <a:t>QEI</a:t>
            </a:r>
            <a:r>
              <a:rPr lang="zh-CN" altLang="en-US" dirty="0"/>
              <a:t>的索引脉冲引脚上，实现单圈复位功能，但基地的电机编码器都只有</a:t>
            </a:r>
            <a:r>
              <a:rPr lang="en-US" altLang="zh-CN" dirty="0"/>
              <a:t>AB</a:t>
            </a:r>
            <a:r>
              <a:rPr lang="zh-CN" altLang="en-US" dirty="0"/>
              <a:t>相，所以索引脉冲引脚可以不管，同时需要禁止索引脉冲复位并关闭索引脉冲中断</a:t>
            </a:r>
          </a:p>
        </p:txBody>
      </p:sp>
      <p:sp>
        <p:nvSpPr>
          <p:cNvPr id="4" name="内容占位符 3">
            <a:extLst>
              <a:ext uri="{FF2B5EF4-FFF2-40B4-BE49-F238E27FC236}">
                <a16:creationId xmlns:a16="http://schemas.microsoft.com/office/drawing/2014/main" id="{4E05AE6F-8019-4C17-A014-A9489060CA1C}"/>
              </a:ext>
            </a:extLst>
          </p:cNvPr>
          <p:cNvSpPr>
            <a:spLocks noGrp="1"/>
          </p:cNvSpPr>
          <p:nvPr>
            <p:ph sz="half" idx="2"/>
          </p:nvPr>
        </p:nvSpPr>
        <p:spPr/>
        <p:txBody>
          <a:bodyPr/>
          <a:lstStyle/>
          <a:p>
            <a:pPr marL="0" indent="0">
              <a:buNone/>
            </a:pPr>
            <a:r>
              <a:rPr lang="zh-CN" altLang="en-US" dirty="0"/>
              <a:t>增量式编码器：</a:t>
            </a:r>
            <a:endParaRPr lang="en-US" altLang="zh-CN" dirty="0"/>
          </a:p>
          <a:p>
            <a:pPr marL="0" indent="0">
              <a:buNone/>
            </a:pPr>
            <a:r>
              <a:rPr lang="zh-CN" altLang="en-US" dirty="0">
                <a:hlinkClick r:id="rId2"/>
              </a:rPr>
              <a:t>增量型编码器是怎样工作的？ </a:t>
            </a:r>
            <a:r>
              <a:rPr lang="en-US" altLang="zh-CN" dirty="0">
                <a:hlinkClick r:id="rId2"/>
              </a:rPr>
              <a:t>- </a:t>
            </a:r>
            <a:r>
              <a:rPr lang="zh-CN" altLang="en-US" dirty="0">
                <a:hlinkClick r:id="rId2"/>
              </a:rPr>
              <a:t>知乎 </a:t>
            </a:r>
            <a:r>
              <a:rPr lang="en-US" altLang="zh-CN" dirty="0">
                <a:hlinkClick r:id="rId2"/>
              </a:rPr>
              <a:t>(zhihu.com)</a:t>
            </a:r>
          </a:p>
        </p:txBody>
      </p:sp>
    </p:spTree>
    <p:extLst>
      <p:ext uri="{BB962C8B-B14F-4D97-AF65-F5344CB8AC3E}">
        <p14:creationId xmlns:p14="http://schemas.microsoft.com/office/powerpoint/2010/main" val="3293081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E23C85-A247-4A05-835D-EA76069CF3DC}"/>
              </a:ext>
            </a:extLst>
          </p:cNvPr>
          <p:cNvSpPr>
            <a:spLocks noGrp="1"/>
          </p:cNvSpPr>
          <p:nvPr>
            <p:ph type="title"/>
          </p:nvPr>
        </p:nvSpPr>
        <p:spPr/>
        <p:txBody>
          <a:bodyPr/>
          <a:lstStyle/>
          <a:p>
            <a:r>
              <a:rPr lang="en-US" altLang="zh-CN" dirty="0" err="1"/>
              <a:t>TivaWare</a:t>
            </a:r>
            <a:endParaRPr lang="zh-CN" altLang="en-US" dirty="0"/>
          </a:p>
        </p:txBody>
      </p:sp>
      <p:sp>
        <p:nvSpPr>
          <p:cNvPr id="3" name="内容占位符 2">
            <a:extLst>
              <a:ext uri="{FF2B5EF4-FFF2-40B4-BE49-F238E27FC236}">
                <a16:creationId xmlns:a16="http://schemas.microsoft.com/office/drawing/2014/main" id="{A0EEACD4-F261-4F41-AC20-6C76FA1E1CEB}"/>
              </a:ext>
            </a:extLst>
          </p:cNvPr>
          <p:cNvSpPr>
            <a:spLocks noGrp="1"/>
          </p:cNvSpPr>
          <p:nvPr>
            <p:ph idx="1"/>
          </p:nvPr>
        </p:nvSpPr>
        <p:spPr/>
        <p:txBody>
          <a:bodyPr/>
          <a:lstStyle/>
          <a:p>
            <a:r>
              <a:rPr lang="en-US" altLang="zh-CN" dirty="0" err="1"/>
              <a:t>TivaWare</a:t>
            </a:r>
            <a:r>
              <a:rPr lang="zh-CN" altLang="en-US" dirty="0"/>
              <a:t>是一个软件包，里面包含了一些列用于开发的库文件和工程示例，如果想用官方的一些库那就必须给工程添加这个软件包，</a:t>
            </a:r>
            <a:r>
              <a:rPr lang="en-US" altLang="zh-CN" dirty="0" err="1"/>
              <a:t>TivaWare</a:t>
            </a:r>
            <a:r>
              <a:rPr lang="zh-CN" altLang="en-US" dirty="0"/>
              <a:t>官方下载地址：</a:t>
            </a:r>
            <a:r>
              <a:rPr lang="en-US" altLang="zh-CN" dirty="0">
                <a:hlinkClick r:id="rId2"/>
              </a:rPr>
              <a:t>https://www.ti.com/tool/SW-TM4C</a:t>
            </a:r>
            <a:endParaRPr lang="zh-CN" altLang="en-US" dirty="0"/>
          </a:p>
        </p:txBody>
      </p:sp>
      <p:sp>
        <p:nvSpPr>
          <p:cNvPr id="5" name="动作按钮: 上一张 4">
            <a:hlinkClick r:id="rId3" action="ppaction://hlinksldjump" highlightClick="1"/>
            <a:extLst>
              <a:ext uri="{FF2B5EF4-FFF2-40B4-BE49-F238E27FC236}">
                <a16:creationId xmlns:a16="http://schemas.microsoft.com/office/drawing/2014/main" id="{BD38B203-6857-4FC1-9EA4-C735AAA42ADD}"/>
              </a:ext>
            </a:extLst>
          </p:cNvPr>
          <p:cNvSpPr/>
          <p:nvPr/>
        </p:nvSpPr>
        <p:spPr>
          <a:xfrm>
            <a:off x="10311384" y="5269484"/>
            <a:ext cx="1042416" cy="1042416"/>
          </a:xfrm>
          <a:prstGeom prst="actionButtonRetur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226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B35159-847C-4CAF-A627-9CE3F49BAFE8}"/>
              </a:ext>
            </a:extLst>
          </p:cNvPr>
          <p:cNvSpPr>
            <a:spLocks noGrp="1"/>
          </p:cNvSpPr>
          <p:nvPr>
            <p:ph type="title"/>
          </p:nvPr>
        </p:nvSpPr>
        <p:spPr/>
        <p:txBody>
          <a:bodyPr/>
          <a:lstStyle/>
          <a:p>
            <a:r>
              <a:rPr lang="zh-CN" altLang="en-US" dirty="0"/>
              <a:t>二、</a:t>
            </a:r>
            <a:r>
              <a:rPr lang="en-US" altLang="zh-CN" dirty="0"/>
              <a:t>IDE</a:t>
            </a:r>
            <a:endParaRPr lang="zh-CN" altLang="en-US" dirty="0"/>
          </a:p>
        </p:txBody>
      </p:sp>
      <p:sp>
        <p:nvSpPr>
          <p:cNvPr id="3" name="内容占位符 2">
            <a:extLst>
              <a:ext uri="{FF2B5EF4-FFF2-40B4-BE49-F238E27FC236}">
                <a16:creationId xmlns:a16="http://schemas.microsoft.com/office/drawing/2014/main" id="{E26F1267-B71D-4CAC-A6F1-2DD661A61689}"/>
              </a:ext>
            </a:extLst>
          </p:cNvPr>
          <p:cNvSpPr>
            <a:spLocks noGrp="1"/>
          </p:cNvSpPr>
          <p:nvPr>
            <p:ph idx="1"/>
          </p:nvPr>
        </p:nvSpPr>
        <p:spPr/>
        <p:txBody>
          <a:bodyPr/>
          <a:lstStyle/>
          <a:p>
            <a:r>
              <a:rPr lang="en-US" altLang="zh-CN" dirty="0"/>
              <a:t>Code Composer Studio</a:t>
            </a:r>
          </a:p>
          <a:p>
            <a:endParaRPr lang="zh-CN" altLang="en-US" dirty="0"/>
          </a:p>
        </p:txBody>
      </p:sp>
      <p:pic>
        <p:nvPicPr>
          <p:cNvPr id="5" name="图片 4">
            <a:extLst>
              <a:ext uri="{FF2B5EF4-FFF2-40B4-BE49-F238E27FC236}">
                <a16:creationId xmlns:a16="http://schemas.microsoft.com/office/drawing/2014/main" id="{BBFB8304-694F-41BD-9722-F36E82143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433652"/>
            <a:ext cx="2015410" cy="2015410"/>
          </a:xfrm>
          <a:prstGeom prst="rect">
            <a:avLst/>
          </a:prstGeom>
        </p:spPr>
      </p:pic>
      <p:pic>
        <p:nvPicPr>
          <p:cNvPr id="6" name="图片 5">
            <a:extLst>
              <a:ext uri="{FF2B5EF4-FFF2-40B4-BE49-F238E27FC236}">
                <a16:creationId xmlns:a16="http://schemas.microsoft.com/office/drawing/2014/main" id="{480E4BB1-B457-45CA-888C-2FF479521A65}"/>
              </a:ext>
            </a:extLst>
          </p:cNvPr>
          <p:cNvPicPr>
            <a:picLocks noChangeAspect="1"/>
          </p:cNvPicPr>
          <p:nvPr/>
        </p:nvPicPr>
        <p:blipFill>
          <a:blip r:embed="rId3"/>
          <a:stretch>
            <a:fillRect/>
          </a:stretch>
        </p:blipFill>
        <p:spPr>
          <a:xfrm>
            <a:off x="3437044" y="2385231"/>
            <a:ext cx="8111234" cy="4351339"/>
          </a:xfrm>
          <a:prstGeom prst="rect">
            <a:avLst/>
          </a:prstGeom>
        </p:spPr>
      </p:pic>
    </p:spTree>
    <p:extLst>
      <p:ext uri="{BB962C8B-B14F-4D97-AF65-F5344CB8AC3E}">
        <p14:creationId xmlns:p14="http://schemas.microsoft.com/office/powerpoint/2010/main" val="3224567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1FCCB6-9A96-4209-BCEE-CB4BD0136E9B}"/>
              </a:ext>
            </a:extLst>
          </p:cNvPr>
          <p:cNvSpPr>
            <a:spLocks noGrp="1"/>
          </p:cNvSpPr>
          <p:nvPr>
            <p:ph type="title"/>
          </p:nvPr>
        </p:nvSpPr>
        <p:spPr/>
        <p:txBody>
          <a:bodyPr/>
          <a:lstStyle/>
          <a:p>
            <a:r>
              <a:rPr lang="zh-CN" altLang="en-US" dirty="0"/>
              <a:t>三、新建</a:t>
            </a:r>
            <a:r>
              <a:rPr lang="en-US" altLang="zh-CN" dirty="0"/>
              <a:t>CCS</a:t>
            </a:r>
            <a:r>
              <a:rPr lang="zh-CN" altLang="en-US" dirty="0"/>
              <a:t>工程</a:t>
            </a:r>
          </a:p>
        </p:txBody>
      </p:sp>
      <p:sp>
        <p:nvSpPr>
          <p:cNvPr id="3" name="内容占位符 2">
            <a:extLst>
              <a:ext uri="{FF2B5EF4-FFF2-40B4-BE49-F238E27FC236}">
                <a16:creationId xmlns:a16="http://schemas.microsoft.com/office/drawing/2014/main" id="{3EE70888-0C0F-452F-B729-97040952C877}"/>
              </a:ext>
            </a:extLst>
          </p:cNvPr>
          <p:cNvSpPr>
            <a:spLocks noGrp="1"/>
          </p:cNvSpPr>
          <p:nvPr>
            <p:ph idx="1"/>
          </p:nvPr>
        </p:nvSpPr>
        <p:spPr/>
        <p:txBody>
          <a:bodyPr/>
          <a:lstStyle/>
          <a:p>
            <a:r>
              <a:rPr lang="en-US" altLang="zh-CN" dirty="0"/>
              <a:t>1.</a:t>
            </a:r>
            <a:r>
              <a:rPr lang="zh-CN" altLang="en-US" dirty="0"/>
              <a:t>点击</a:t>
            </a:r>
            <a:r>
              <a:rPr lang="en-US" altLang="zh-CN" dirty="0"/>
              <a:t>File-&gt;New-&gt;CCS Project</a:t>
            </a:r>
            <a:endParaRPr lang="zh-CN" altLang="en-US" dirty="0"/>
          </a:p>
        </p:txBody>
      </p:sp>
      <p:pic>
        <p:nvPicPr>
          <p:cNvPr id="6" name="图片 5">
            <a:extLst>
              <a:ext uri="{FF2B5EF4-FFF2-40B4-BE49-F238E27FC236}">
                <a16:creationId xmlns:a16="http://schemas.microsoft.com/office/drawing/2014/main" id="{6EB2C7DF-D2C3-4D36-A021-AF84BEDFF6EA}"/>
              </a:ext>
            </a:extLst>
          </p:cNvPr>
          <p:cNvPicPr>
            <a:picLocks noChangeAspect="1"/>
          </p:cNvPicPr>
          <p:nvPr/>
        </p:nvPicPr>
        <p:blipFill>
          <a:blip r:embed="rId2"/>
          <a:stretch>
            <a:fillRect/>
          </a:stretch>
        </p:blipFill>
        <p:spPr>
          <a:xfrm>
            <a:off x="2535739" y="2357100"/>
            <a:ext cx="7120521" cy="3819863"/>
          </a:xfrm>
          <a:prstGeom prst="rect">
            <a:avLst/>
          </a:prstGeom>
        </p:spPr>
      </p:pic>
    </p:spTree>
    <p:extLst>
      <p:ext uri="{BB962C8B-B14F-4D97-AF65-F5344CB8AC3E}">
        <p14:creationId xmlns:p14="http://schemas.microsoft.com/office/powerpoint/2010/main" val="1096217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81CE2-B4EE-48F0-A3FE-CEEA23BDE073}"/>
              </a:ext>
            </a:extLst>
          </p:cNvPr>
          <p:cNvSpPr>
            <a:spLocks noGrp="1"/>
          </p:cNvSpPr>
          <p:nvPr>
            <p:ph type="title"/>
          </p:nvPr>
        </p:nvSpPr>
        <p:spPr/>
        <p:txBody>
          <a:bodyPr/>
          <a:lstStyle/>
          <a:p>
            <a:r>
              <a:rPr lang="zh-CN" altLang="en-US" dirty="0"/>
              <a:t>三、新建</a:t>
            </a:r>
            <a:r>
              <a:rPr lang="en-US" altLang="zh-CN" dirty="0"/>
              <a:t>CCS</a:t>
            </a:r>
            <a:r>
              <a:rPr lang="zh-CN" altLang="en-US" dirty="0"/>
              <a:t>工程</a:t>
            </a:r>
          </a:p>
        </p:txBody>
      </p:sp>
      <p:sp>
        <p:nvSpPr>
          <p:cNvPr id="3" name="内容占位符 2">
            <a:extLst>
              <a:ext uri="{FF2B5EF4-FFF2-40B4-BE49-F238E27FC236}">
                <a16:creationId xmlns:a16="http://schemas.microsoft.com/office/drawing/2014/main" id="{FFD27219-AC57-4813-B661-FA614D22ECEB}"/>
              </a:ext>
            </a:extLst>
          </p:cNvPr>
          <p:cNvSpPr>
            <a:spLocks noGrp="1"/>
          </p:cNvSpPr>
          <p:nvPr>
            <p:ph idx="1"/>
          </p:nvPr>
        </p:nvSpPr>
        <p:spPr>
          <a:xfrm>
            <a:off x="838200" y="1825625"/>
            <a:ext cx="4589834" cy="4351338"/>
          </a:xfrm>
        </p:spPr>
        <p:txBody>
          <a:bodyPr/>
          <a:lstStyle/>
          <a:p>
            <a:r>
              <a:rPr lang="en-US" altLang="zh-CN" dirty="0"/>
              <a:t>2.</a:t>
            </a:r>
            <a:r>
              <a:rPr lang="zh-CN" altLang="en-US" dirty="0"/>
              <a:t>选择芯片并给工程命名和选择工程路径</a:t>
            </a:r>
            <a:endParaRPr lang="en-US" altLang="zh-CN" dirty="0"/>
          </a:p>
          <a:p>
            <a:r>
              <a:rPr lang="en-US" altLang="zh-CN" dirty="0"/>
              <a:t>3.</a:t>
            </a:r>
            <a:r>
              <a:rPr lang="zh-CN" altLang="en-US" dirty="0"/>
              <a:t>点击</a:t>
            </a:r>
            <a:r>
              <a:rPr lang="en-US" altLang="zh-CN" dirty="0"/>
              <a:t>Finish</a:t>
            </a:r>
          </a:p>
          <a:p>
            <a:pPr marL="0" indent="0">
              <a:buNone/>
            </a:pPr>
            <a:endParaRPr lang="zh-CN" altLang="en-US" dirty="0"/>
          </a:p>
        </p:txBody>
      </p:sp>
      <p:pic>
        <p:nvPicPr>
          <p:cNvPr id="4" name="图片 3">
            <a:extLst>
              <a:ext uri="{FF2B5EF4-FFF2-40B4-BE49-F238E27FC236}">
                <a16:creationId xmlns:a16="http://schemas.microsoft.com/office/drawing/2014/main" id="{665F1476-F5D3-4374-BC90-FF666EB19334}"/>
              </a:ext>
            </a:extLst>
          </p:cNvPr>
          <p:cNvPicPr>
            <a:picLocks noChangeAspect="1"/>
          </p:cNvPicPr>
          <p:nvPr/>
        </p:nvPicPr>
        <p:blipFill>
          <a:blip r:embed="rId2"/>
          <a:stretch>
            <a:fillRect/>
          </a:stretch>
        </p:blipFill>
        <p:spPr>
          <a:xfrm>
            <a:off x="6847661" y="1690688"/>
            <a:ext cx="3731462" cy="5061659"/>
          </a:xfrm>
          <a:prstGeom prst="rect">
            <a:avLst/>
          </a:prstGeom>
        </p:spPr>
      </p:pic>
      <p:pic>
        <p:nvPicPr>
          <p:cNvPr id="6" name="图片 5">
            <a:extLst>
              <a:ext uri="{FF2B5EF4-FFF2-40B4-BE49-F238E27FC236}">
                <a16:creationId xmlns:a16="http://schemas.microsoft.com/office/drawing/2014/main" id="{0A9DDCE0-64A4-4C0D-A87A-372EBF65C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042" y="4001294"/>
            <a:ext cx="2015410" cy="2015410"/>
          </a:xfrm>
          <a:prstGeom prst="rect">
            <a:avLst/>
          </a:prstGeom>
        </p:spPr>
      </p:pic>
    </p:spTree>
    <p:extLst>
      <p:ext uri="{BB962C8B-B14F-4D97-AF65-F5344CB8AC3E}">
        <p14:creationId xmlns:p14="http://schemas.microsoft.com/office/powerpoint/2010/main" val="375234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8DB5E-22D7-42F1-8259-0544FF16ADFF}"/>
              </a:ext>
            </a:extLst>
          </p:cNvPr>
          <p:cNvSpPr>
            <a:spLocks noGrp="1"/>
          </p:cNvSpPr>
          <p:nvPr>
            <p:ph type="title"/>
          </p:nvPr>
        </p:nvSpPr>
        <p:spPr/>
        <p:txBody>
          <a:bodyPr/>
          <a:lstStyle/>
          <a:p>
            <a:r>
              <a:rPr lang="zh-CN" altLang="en-US" dirty="0"/>
              <a:t>三、新建</a:t>
            </a:r>
            <a:r>
              <a:rPr lang="en-US" altLang="zh-CN" dirty="0"/>
              <a:t>CCS</a:t>
            </a:r>
            <a:r>
              <a:rPr lang="zh-CN" altLang="en-US" dirty="0"/>
              <a:t>工程</a:t>
            </a:r>
          </a:p>
        </p:txBody>
      </p:sp>
      <p:sp>
        <p:nvSpPr>
          <p:cNvPr id="3" name="内容占位符 2">
            <a:extLst>
              <a:ext uri="{FF2B5EF4-FFF2-40B4-BE49-F238E27FC236}">
                <a16:creationId xmlns:a16="http://schemas.microsoft.com/office/drawing/2014/main" id="{39F85107-221A-4D47-8006-4474C555BAE2}"/>
              </a:ext>
            </a:extLst>
          </p:cNvPr>
          <p:cNvSpPr>
            <a:spLocks noGrp="1"/>
          </p:cNvSpPr>
          <p:nvPr>
            <p:ph idx="1"/>
          </p:nvPr>
        </p:nvSpPr>
        <p:spPr>
          <a:xfrm>
            <a:off x="838199" y="1825625"/>
            <a:ext cx="2906950" cy="4351338"/>
          </a:xfrm>
        </p:spPr>
        <p:txBody>
          <a:bodyPr>
            <a:normAutofit/>
          </a:bodyPr>
          <a:lstStyle/>
          <a:p>
            <a:r>
              <a:rPr lang="en-US" altLang="zh-CN" dirty="0"/>
              <a:t>4.</a:t>
            </a:r>
            <a:r>
              <a:rPr lang="zh-CN" altLang="en-US" dirty="0"/>
              <a:t>添加</a:t>
            </a:r>
            <a:r>
              <a:rPr lang="en-US" altLang="zh-CN" dirty="0" err="1">
                <a:hlinkClick r:id="rId2" action="ppaction://hlinksldjump"/>
              </a:rPr>
              <a:t>TivaWare</a:t>
            </a:r>
            <a:endParaRPr lang="en-US" altLang="zh-CN" dirty="0"/>
          </a:p>
          <a:p>
            <a:r>
              <a:rPr lang="en-US" altLang="zh-CN" dirty="0"/>
              <a:t>5.</a:t>
            </a:r>
            <a:r>
              <a:rPr lang="zh-CN" altLang="en-US" dirty="0"/>
              <a:t>选中工程，右键单击，点击</a:t>
            </a:r>
            <a:r>
              <a:rPr lang="en-US" altLang="zh-CN" dirty="0"/>
              <a:t>Properties</a:t>
            </a:r>
          </a:p>
        </p:txBody>
      </p:sp>
      <p:pic>
        <p:nvPicPr>
          <p:cNvPr id="4" name="图片 3">
            <a:extLst>
              <a:ext uri="{FF2B5EF4-FFF2-40B4-BE49-F238E27FC236}">
                <a16:creationId xmlns:a16="http://schemas.microsoft.com/office/drawing/2014/main" id="{BE13B2DB-6E62-4C1C-A285-FCE2E0F350DA}"/>
              </a:ext>
            </a:extLst>
          </p:cNvPr>
          <p:cNvPicPr>
            <a:picLocks noChangeAspect="1"/>
          </p:cNvPicPr>
          <p:nvPr/>
        </p:nvPicPr>
        <p:blipFill>
          <a:blip r:embed="rId3"/>
          <a:stretch>
            <a:fillRect/>
          </a:stretch>
        </p:blipFill>
        <p:spPr>
          <a:xfrm>
            <a:off x="4006048" y="1902560"/>
            <a:ext cx="7824407" cy="4197468"/>
          </a:xfrm>
          <a:prstGeom prst="rect">
            <a:avLst/>
          </a:prstGeom>
        </p:spPr>
      </p:pic>
      <p:pic>
        <p:nvPicPr>
          <p:cNvPr id="6" name="图片 5">
            <a:extLst>
              <a:ext uri="{FF2B5EF4-FFF2-40B4-BE49-F238E27FC236}">
                <a16:creationId xmlns:a16="http://schemas.microsoft.com/office/drawing/2014/main" id="{51575C5F-7779-4EF1-879F-8E9EA72DD5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082" y="4001294"/>
            <a:ext cx="2015410" cy="2015410"/>
          </a:xfrm>
          <a:prstGeom prst="rect">
            <a:avLst/>
          </a:prstGeom>
        </p:spPr>
      </p:pic>
    </p:spTree>
    <p:extLst>
      <p:ext uri="{BB962C8B-B14F-4D97-AF65-F5344CB8AC3E}">
        <p14:creationId xmlns:p14="http://schemas.microsoft.com/office/powerpoint/2010/main" val="2101939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6D81F-DE6F-4D4D-B065-E96CE3ADD566}"/>
              </a:ext>
            </a:extLst>
          </p:cNvPr>
          <p:cNvSpPr>
            <a:spLocks noGrp="1"/>
          </p:cNvSpPr>
          <p:nvPr>
            <p:ph type="title"/>
          </p:nvPr>
        </p:nvSpPr>
        <p:spPr/>
        <p:txBody>
          <a:bodyPr/>
          <a:lstStyle/>
          <a:p>
            <a:r>
              <a:rPr lang="zh-CN" altLang="en-US" dirty="0"/>
              <a:t>三、新建</a:t>
            </a:r>
            <a:r>
              <a:rPr lang="en-US" altLang="zh-CN" dirty="0"/>
              <a:t>CCS</a:t>
            </a:r>
            <a:r>
              <a:rPr lang="zh-CN" altLang="en-US" dirty="0"/>
              <a:t>工程</a:t>
            </a:r>
          </a:p>
        </p:txBody>
      </p:sp>
      <p:sp>
        <p:nvSpPr>
          <p:cNvPr id="3" name="内容占位符 2">
            <a:extLst>
              <a:ext uri="{FF2B5EF4-FFF2-40B4-BE49-F238E27FC236}">
                <a16:creationId xmlns:a16="http://schemas.microsoft.com/office/drawing/2014/main" id="{E2ED27AC-497C-447D-830B-B787BAB6628A}"/>
              </a:ext>
            </a:extLst>
          </p:cNvPr>
          <p:cNvSpPr>
            <a:spLocks noGrp="1"/>
          </p:cNvSpPr>
          <p:nvPr>
            <p:ph idx="1"/>
          </p:nvPr>
        </p:nvSpPr>
        <p:spPr>
          <a:xfrm>
            <a:off x="838200" y="1825625"/>
            <a:ext cx="3811621" cy="4351338"/>
          </a:xfrm>
        </p:spPr>
        <p:txBody>
          <a:bodyPr/>
          <a:lstStyle/>
          <a:p>
            <a:r>
              <a:rPr lang="en-US" altLang="zh-CN" dirty="0"/>
              <a:t>6.</a:t>
            </a:r>
            <a:r>
              <a:rPr lang="zh-CN" altLang="en-US" dirty="0"/>
              <a:t>点击</a:t>
            </a:r>
            <a:r>
              <a:rPr lang="en-US" altLang="zh-CN" dirty="0"/>
              <a:t>Include Options</a:t>
            </a:r>
          </a:p>
          <a:p>
            <a:r>
              <a:rPr lang="en-US" altLang="zh-CN" dirty="0"/>
              <a:t>7.</a:t>
            </a:r>
            <a:r>
              <a:rPr lang="zh-CN" altLang="en-US" dirty="0"/>
              <a:t>添加新路径为</a:t>
            </a:r>
            <a:r>
              <a:rPr lang="en-US" altLang="zh-CN" dirty="0" err="1"/>
              <a:t>TivaWare</a:t>
            </a:r>
            <a:r>
              <a:rPr lang="zh-CN" altLang="en-US" dirty="0"/>
              <a:t>的安装路径</a:t>
            </a:r>
            <a:r>
              <a:rPr lang="en-US" altLang="zh-CN" dirty="0"/>
              <a:t> </a:t>
            </a:r>
            <a:endParaRPr lang="zh-CN" altLang="en-US" dirty="0"/>
          </a:p>
        </p:txBody>
      </p:sp>
      <p:pic>
        <p:nvPicPr>
          <p:cNvPr id="4" name="图片 3">
            <a:extLst>
              <a:ext uri="{FF2B5EF4-FFF2-40B4-BE49-F238E27FC236}">
                <a16:creationId xmlns:a16="http://schemas.microsoft.com/office/drawing/2014/main" id="{DDCAC440-CE13-4FAF-8A29-ADC16171A3EB}"/>
              </a:ext>
            </a:extLst>
          </p:cNvPr>
          <p:cNvPicPr>
            <a:picLocks noChangeAspect="1"/>
          </p:cNvPicPr>
          <p:nvPr/>
        </p:nvPicPr>
        <p:blipFill>
          <a:blip r:embed="rId2"/>
          <a:stretch>
            <a:fillRect/>
          </a:stretch>
        </p:blipFill>
        <p:spPr>
          <a:xfrm>
            <a:off x="4747097" y="1698346"/>
            <a:ext cx="6853757" cy="4794529"/>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墨迹 7">
                <a:extLst>
                  <a:ext uri="{FF2B5EF4-FFF2-40B4-BE49-F238E27FC236}">
                    <a16:creationId xmlns:a16="http://schemas.microsoft.com/office/drawing/2014/main" id="{4DA0ABAA-4EE7-4AEB-890E-2A1548D64FD6}"/>
                  </a:ext>
                </a:extLst>
              </p14:cNvPr>
              <p14:cNvContentPartPr/>
              <p14:nvPr/>
            </p14:nvContentPartPr>
            <p14:xfrm>
              <a:off x="9946400" y="3164600"/>
              <a:ext cx="360" cy="360"/>
            </p14:xfrm>
          </p:contentPart>
        </mc:Choice>
        <mc:Fallback xmlns="">
          <p:pic>
            <p:nvPicPr>
              <p:cNvPr id="8" name="墨迹 7">
                <a:extLst>
                  <a:ext uri="{FF2B5EF4-FFF2-40B4-BE49-F238E27FC236}">
                    <a16:creationId xmlns:a16="http://schemas.microsoft.com/office/drawing/2014/main" id="{4DA0ABAA-4EE7-4AEB-890E-2A1548D64FD6}"/>
                  </a:ext>
                </a:extLst>
              </p:cNvPr>
              <p:cNvPicPr/>
              <p:nvPr/>
            </p:nvPicPr>
            <p:blipFill>
              <a:blip r:embed="rId4"/>
              <a:stretch>
                <a:fillRect/>
              </a:stretch>
            </p:blipFill>
            <p:spPr>
              <a:xfrm>
                <a:off x="9942080" y="316028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墨迹 8">
                <a:extLst>
                  <a:ext uri="{FF2B5EF4-FFF2-40B4-BE49-F238E27FC236}">
                    <a16:creationId xmlns:a16="http://schemas.microsoft.com/office/drawing/2014/main" id="{00C83871-2EA5-4F19-9A81-6CC9199AA55B}"/>
                  </a:ext>
                </a:extLst>
              </p14:cNvPr>
              <p14:cNvContentPartPr/>
              <p14:nvPr/>
            </p14:nvContentPartPr>
            <p14:xfrm>
              <a:off x="10159520" y="2875160"/>
              <a:ext cx="360" cy="360"/>
            </p14:xfrm>
          </p:contentPart>
        </mc:Choice>
        <mc:Fallback xmlns="">
          <p:pic>
            <p:nvPicPr>
              <p:cNvPr id="9" name="墨迹 8">
                <a:extLst>
                  <a:ext uri="{FF2B5EF4-FFF2-40B4-BE49-F238E27FC236}">
                    <a16:creationId xmlns:a16="http://schemas.microsoft.com/office/drawing/2014/main" id="{00C83871-2EA5-4F19-9A81-6CC9199AA55B}"/>
                  </a:ext>
                </a:extLst>
              </p:cNvPr>
              <p:cNvPicPr/>
              <p:nvPr/>
            </p:nvPicPr>
            <p:blipFill>
              <a:blip r:embed="rId4"/>
              <a:stretch>
                <a:fillRect/>
              </a:stretch>
            </p:blipFill>
            <p:spPr>
              <a:xfrm>
                <a:off x="10155200" y="2870840"/>
                <a:ext cx="9000" cy="9000"/>
              </a:xfrm>
              <a:prstGeom prst="rect">
                <a:avLst/>
              </a:prstGeom>
            </p:spPr>
          </p:pic>
        </mc:Fallback>
      </mc:AlternateContent>
      <p:sp>
        <p:nvSpPr>
          <p:cNvPr id="13" name="矩形 12">
            <a:extLst>
              <a:ext uri="{FF2B5EF4-FFF2-40B4-BE49-F238E27FC236}">
                <a16:creationId xmlns:a16="http://schemas.microsoft.com/office/drawing/2014/main" id="{0A91BB16-143A-4862-816A-F92C2420F1E3}"/>
              </a:ext>
            </a:extLst>
          </p:cNvPr>
          <p:cNvSpPr/>
          <p:nvPr/>
        </p:nvSpPr>
        <p:spPr>
          <a:xfrm>
            <a:off x="10715760" y="2759400"/>
            <a:ext cx="900000" cy="360000"/>
          </a:xfrm>
          <a:prstGeom prst="rect">
            <a:avLst/>
          </a:prstGeom>
          <a:no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71224"/>
              </a:solidFill>
            </a:endParaRPr>
          </a:p>
        </p:txBody>
      </p:sp>
      <p:sp>
        <p:nvSpPr>
          <p:cNvPr id="18" name="箭头: 右 17">
            <a:extLst>
              <a:ext uri="{FF2B5EF4-FFF2-40B4-BE49-F238E27FC236}">
                <a16:creationId xmlns:a16="http://schemas.microsoft.com/office/drawing/2014/main" id="{D51D2970-8332-434D-B65E-673345D89DE4}"/>
              </a:ext>
            </a:extLst>
          </p:cNvPr>
          <p:cNvSpPr/>
          <p:nvPr/>
        </p:nvSpPr>
        <p:spPr>
          <a:xfrm rot="18504313">
            <a:off x="9781182" y="3891137"/>
            <a:ext cx="1674042" cy="7039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3817FCDD-10FA-43B0-AF7F-E027764246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7362" y="4001294"/>
            <a:ext cx="2015410" cy="2015410"/>
          </a:xfrm>
          <a:prstGeom prst="rect">
            <a:avLst/>
          </a:prstGeom>
        </p:spPr>
      </p:pic>
    </p:spTree>
    <p:extLst>
      <p:ext uri="{BB962C8B-B14F-4D97-AF65-F5344CB8AC3E}">
        <p14:creationId xmlns:p14="http://schemas.microsoft.com/office/powerpoint/2010/main" val="3191026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362BC-B555-414D-8E9C-0B680FE35AA2}"/>
              </a:ext>
            </a:extLst>
          </p:cNvPr>
          <p:cNvSpPr>
            <a:spLocks noGrp="1"/>
          </p:cNvSpPr>
          <p:nvPr>
            <p:ph type="title"/>
          </p:nvPr>
        </p:nvSpPr>
        <p:spPr/>
        <p:txBody>
          <a:bodyPr/>
          <a:lstStyle/>
          <a:p>
            <a:r>
              <a:rPr lang="zh-CN" altLang="en-US" dirty="0"/>
              <a:t>三、新建</a:t>
            </a:r>
            <a:r>
              <a:rPr lang="en-US" altLang="zh-CN" dirty="0"/>
              <a:t>CCS</a:t>
            </a:r>
            <a:r>
              <a:rPr lang="zh-CN" altLang="en-US" dirty="0"/>
              <a:t>工程</a:t>
            </a:r>
          </a:p>
        </p:txBody>
      </p:sp>
      <p:sp>
        <p:nvSpPr>
          <p:cNvPr id="3" name="内容占位符 2">
            <a:extLst>
              <a:ext uri="{FF2B5EF4-FFF2-40B4-BE49-F238E27FC236}">
                <a16:creationId xmlns:a16="http://schemas.microsoft.com/office/drawing/2014/main" id="{9069C4A6-EF0C-412A-9024-0658DF8BF522}"/>
              </a:ext>
            </a:extLst>
          </p:cNvPr>
          <p:cNvSpPr>
            <a:spLocks noGrp="1"/>
          </p:cNvSpPr>
          <p:nvPr>
            <p:ph idx="1"/>
          </p:nvPr>
        </p:nvSpPr>
        <p:spPr>
          <a:xfrm>
            <a:off x="838200" y="1825625"/>
            <a:ext cx="4200728" cy="4351338"/>
          </a:xfrm>
        </p:spPr>
        <p:txBody>
          <a:bodyPr/>
          <a:lstStyle/>
          <a:p>
            <a:r>
              <a:rPr lang="en-US" altLang="zh-CN" dirty="0"/>
              <a:t>8.</a:t>
            </a:r>
            <a:r>
              <a:rPr lang="zh-CN" altLang="en-US" dirty="0"/>
              <a:t>添加外设库</a:t>
            </a:r>
            <a:endParaRPr lang="en-US" altLang="zh-CN" dirty="0"/>
          </a:p>
          <a:p>
            <a:r>
              <a:rPr lang="en-US" altLang="zh-CN" dirty="0"/>
              <a:t>9.</a:t>
            </a:r>
            <a:r>
              <a:rPr lang="zh-CN" altLang="en-US" dirty="0"/>
              <a:t>在上一步的操作上继续点击</a:t>
            </a:r>
            <a:r>
              <a:rPr lang="en-US" altLang="zh-CN" dirty="0"/>
              <a:t>Arm Linker</a:t>
            </a:r>
            <a:r>
              <a:rPr lang="zh-CN" altLang="en-US" dirty="0"/>
              <a:t>，点击</a:t>
            </a:r>
            <a:r>
              <a:rPr lang="en-US" altLang="zh-CN" dirty="0"/>
              <a:t>File Search Path</a:t>
            </a:r>
            <a:r>
              <a:rPr lang="zh-CN" altLang="en-US" dirty="0"/>
              <a:t>，添加</a:t>
            </a:r>
            <a:r>
              <a:rPr lang="en-US" altLang="zh-CN" dirty="0"/>
              <a:t>driverlib.lib</a:t>
            </a:r>
            <a:r>
              <a:rPr lang="zh-CN" altLang="en-US" dirty="0"/>
              <a:t>文件，这个文件在</a:t>
            </a:r>
            <a:r>
              <a:rPr lang="en-US" altLang="zh-CN" dirty="0" err="1"/>
              <a:t>TivaWare</a:t>
            </a:r>
            <a:r>
              <a:rPr lang="zh-CN" altLang="en-US" dirty="0"/>
              <a:t>目录下</a:t>
            </a:r>
            <a:r>
              <a:rPr lang="en-US" altLang="zh-CN" dirty="0" err="1"/>
              <a:t>driverlib</a:t>
            </a:r>
            <a:r>
              <a:rPr lang="en-US" altLang="zh-CN" dirty="0"/>
              <a:t>/ccs/Debug/driverlib.lib,</a:t>
            </a:r>
            <a:r>
              <a:rPr lang="zh-CN" altLang="en-US" dirty="0"/>
              <a:t>至此新工程创建完成。</a:t>
            </a:r>
          </a:p>
        </p:txBody>
      </p:sp>
      <p:pic>
        <p:nvPicPr>
          <p:cNvPr id="4" name="图片 3">
            <a:extLst>
              <a:ext uri="{FF2B5EF4-FFF2-40B4-BE49-F238E27FC236}">
                <a16:creationId xmlns:a16="http://schemas.microsoft.com/office/drawing/2014/main" id="{1E93BAFA-65E6-4861-ABC2-29CCEDC9DEC0}"/>
              </a:ext>
            </a:extLst>
          </p:cNvPr>
          <p:cNvPicPr>
            <a:picLocks noChangeAspect="1"/>
          </p:cNvPicPr>
          <p:nvPr/>
        </p:nvPicPr>
        <p:blipFill>
          <a:blip r:embed="rId2"/>
          <a:stretch>
            <a:fillRect/>
          </a:stretch>
        </p:blipFill>
        <p:spPr>
          <a:xfrm>
            <a:off x="5140201" y="2138497"/>
            <a:ext cx="6944795" cy="3725593"/>
          </a:xfrm>
          <a:prstGeom prst="rect">
            <a:avLst/>
          </a:prstGeom>
        </p:spPr>
      </p:pic>
      <p:sp>
        <p:nvSpPr>
          <p:cNvPr id="6" name="矩形 5">
            <a:extLst>
              <a:ext uri="{FF2B5EF4-FFF2-40B4-BE49-F238E27FC236}">
                <a16:creationId xmlns:a16="http://schemas.microsoft.com/office/drawing/2014/main" id="{CAF61277-52E2-491C-B8A1-8ACF39A60001}"/>
              </a:ext>
            </a:extLst>
          </p:cNvPr>
          <p:cNvSpPr/>
          <p:nvPr/>
        </p:nvSpPr>
        <p:spPr>
          <a:xfrm>
            <a:off x="10285530" y="3220230"/>
            <a:ext cx="720000" cy="180000"/>
          </a:xfrm>
          <a:prstGeom prst="rect">
            <a:avLst/>
          </a:prstGeom>
          <a:no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71224"/>
              </a:solidFill>
            </a:endParaRPr>
          </a:p>
        </p:txBody>
      </p:sp>
      <p:sp>
        <p:nvSpPr>
          <p:cNvPr id="8" name="箭头: 右 7">
            <a:extLst>
              <a:ext uri="{FF2B5EF4-FFF2-40B4-BE49-F238E27FC236}">
                <a16:creationId xmlns:a16="http://schemas.microsoft.com/office/drawing/2014/main" id="{E7A20799-FEDE-4EE5-9A53-120A7FA1869E}"/>
              </a:ext>
            </a:extLst>
          </p:cNvPr>
          <p:cNvSpPr/>
          <p:nvPr/>
        </p:nvSpPr>
        <p:spPr>
          <a:xfrm rot="14157466">
            <a:off x="10260387" y="4248035"/>
            <a:ext cx="1969348" cy="11659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43989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758590-BF5F-4126-9067-51D346D9BF34}"/>
              </a:ext>
            </a:extLst>
          </p:cNvPr>
          <p:cNvSpPr>
            <a:spLocks noGrp="1"/>
          </p:cNvSpPr>
          <p:nvPr>
            <p:ph type="title"/>
          </p:nvPr>
        </p:nvSpPr>
        <p:spPr/>
        <p:txBody>
          <a:bodyPr/>
          <a:lstStyle/>
          <a:p>
            <a:r>
              <a:rPr lang="zh-CN" altLang="en-US" dirty="0"/>
              <a:t>四、时钟树</a:t>
            </a:r>
          </a:p>
        </p:txBody>
      </p:sp>
      <p:sp>
        <p:nvSpPr>
          <p:cNvPr id="3" name="文本框 2">
            <a:extLst>
              <a:ext uri="{FF2B5EF4-FFF2-40B4-BE49-F238E27FC236}">
                <a16:creationId xmlns:a16="http://schemas.microsoft.com/office/drawing/2014/main" id="{59921F75-3642-434E-9C67-61B2100F3843}"/>
              </a:ext>
            </a:extLst>
          </p:cNvPr>
          <p:cNvSpPr txBox="1"/>
          <p:nvPr/>
        </p:nvSpPr>
        <p:spPr>
          <a:xfrm>
            <a:off x="441960" y="1767840"/>
            <a:ext cx="4488180" cy="4524315"/>
          </a:xfrm>
          <a:prstGeom prst="rect">
            <a:avLst/>
          </a:prstGeom>
          <a:noFill/>
        </p:spPr>
        <p:txBody>
          <a:bodyPr wrap="square" rtlCol="0">
            <a:spAutoFit/>
          </a:bodyPr>
          <a:lstStyle/>
          <a:p>
            <a:r>
              <a:rPr lang="en-US" altLang="zh-CN" dirty="0"/>
              <a:t>TM4C123G</a:t>
            </a:r>
            <a:r>
              <a:rPr lang="zh-CN" altLang="en-US" dirty="0"/>
              <a:t>有四个时钟源，</a:t>
            </a:r>
            <a:r>
              <a:rPr lang="en-US" altLang="zh-CN" dirty="0"/>
              <a:t>MOSC</a:t>
            </a:r>
            <a:r>
              <a:rPr lang="zh-CN" altLang="en-US" dirty="0"/>
              <a:t>，</a:t>
            </a:r>
            <a:r>
              <a:rPr lang="en-US" altLang="zh-CN" dirty="0"/>
              <a:t>PIOSC</a:t>
            </a:r>
            <a:r>
              <a:rPr lang="zh-CN" altLang="en-US" dirty="0"/>
              <a:t>，</a:t>
            </a:r>
            <a:r>
              <a:rPr lang="en-US" altLang="zh-CN" dirty="0"/>
              <a:t>LFIOSC</a:t>
            </a:r>
            <a:r>
              <a:rPr lang="zh-CN" altLang="en-US" dirty="0"/>
              <a:t>，</a:t>
            </a:r>
            <a:r>
              <a:rPr lang="en-US" altLang="zh-CN" dirty="0"/>
              <a:t>HOSC</a:t>
            </a:r>
            <a:r>
              <a:rPr lang="zh-CN" altLang="en-US" dirty="0"/>
              <a:t>，从时钟树里面可以看到，</a:t>
            </a:r>
            <a:r>
              <a:rPr lang="en-US" altLang="zh-CN" dirty="0"/>
              <a:t>MOSC</a:t>
            </a:r>
            <a:r>
              <a:rPr lang="zh-CN" altLang="en-US" dirty="0"/>
              <a:t>和</a:t>
            </a:r>
            <a:r>
              <a:rPr lang="en-US" altLang="zh-CN" dirty="0"/>
              <a:t>PIOSC</a:t>
            </a:r>
            <a:r>
              <a:rPr lang="zh-CN" altLang="en-US" dirty="0"/>
              <a:t>可以驱动</a:t>
            </a:r>
            <a:r>
              <a:rPr lang="en-US" altLang="zh-CN" dirty="0"/>
              <a:t>PLL</a:t>
            </a:r>
            <a:r>
              <a:rPr lang="zh-CN" altLang="en-US" dirty="0"/>
              <a:t>倍频，</a:t>
            </a:r>
            <a:r>
              <a:rPr lang="en-US" altLang="zh-CN" dirty="0"/>
              <a:t>PLL</a:t>
            </a:r>
            <a:r>
              <a:rPr lang="zh-CN" altLang="en-US" dirty="0"/>
              <a:t>的输出为</a:t>
            </a:r>
            <a:r>
              <a:rPr lang="en-US" altLang="zh-CN" dirty="0"/>
              <a:t>400MHz</a:t>
            </a:r>
            <a:r>
              <a:rPr lang="zh-CN" altLang="en-US" dirty="0"/>
              <a:t>，而</a:t>
            </a:r>
            <a:r>
              <a:rPr lang="en-US" altLang="zh-CN" dirty="0">
                <a:solidFill>
                  <a:srgbClr val="FF0000"/>
                </a:solidFill>
              </a:rPr>
              <a:t>TM4C123G</a:t>
            </a:r>
            <a:r>
              <a:rPr lang="zh-CN" altLang="en-US" dirty="0">
                <a:solidFill>
                  <a:srgbClr val="FF0000"/>
                </a:solidFill>
              </a:rPr>
              <a:t>最高主频是</a:t>
            </a:r>
            <a:r>
              <a:rPr lang="en-US" altLang="zh-CN" dirty="0">
                <a:solidFill>
                  <a:srgbClr val="FF0000"/>
                </a:solidFill>
              </a:rPr>
              <a:t>80MHz</a:t>
            </a:r>
            <a:r>
              <a:rPr lang="zh-CN" altLang="en-US" dirty="0"/>
              <a:t>，所以</a:t>
            </a:r>
            <a:r>
              <a:rPr lang="en-US" altLang="zh-CN" dirty="0"/>
              <a:t>PLL</a:t>
            </a:r>
            <a:r>
              <a:rPr lang="zh-CN" altLang="en-US" dirty="0"/>
              <a:t>的输出并不能直接用作系统时钟，而需要分频后才能作为系统时钟使用，同时可以看出</a:t>
            </a:r>
            <a:r>
              <a:rPr lang="en-US" altLang="zh-CN" dirty="0"/>
              <a:t>PLL</a:t>
            </a:r>
            <a:r>
              <a:rPr lang="zh-CN" altLang="en-US" dirty="0"/>
              <a:t>输出时已经被二分频一次了，所以配置</a:t>
            </a:r>
            <a:r>
              <a:rPr lang="en-US" altLang="zh-CN" dirty="0"/>
              <a:t>PLL</a:t>
            </a:r>
            <a:r>
              <a:rPr lang="zh-CN" altLang="en-US" dirty="0"/>
              <a:t>为系统时钟时最小的预分频系数为</a:t>
            </a:r>
            <a:r>
              <a:rPr lang="en-US" altLang="zh-CN" dirty="0"/>
              <a:t>2.5</a:t>
            </a:r>
            <a:r>
              <a:rPr lang="zh-CN" altLang="en-US" dirty="0"/>
              <a:t>。</a:t>
            </a:r>
            <a:endParaRPr lang="en-US" altLang="zh-CN" dirty="0"/>
          </a:p>
          <a:p>
            <a:endParaRPr lang="en-US" altLang="zh-CN" dirty="0"/>
          </a:p>
          <a:p>
            <a:r>
              <a:rPr lang="zh-CN" altLang="en-US" dirty="0"/>
              <a:t>例：</a:t>
            </a:r>
            <a:endParaRPr lang="en-US" altLang="zh-CN" dirty="0"/>
          </a:p>
          <a:p>
            <a:r>
              <a:rPr lang="zh-CN" altLang="en-US" dirty="0"/>
              <a:t> 配置系统时钟，使用外部晶振驱动</a:t>
            </a:r>
            <a:r>
              <a:rPr lang="en-US" altLang="zh-CN" dirty="0"/>
              <a:t>PLL</a:t>
            </a:r>
            <a:r>
              <a:rPr lang="zh-CN" altLang="en-US" dirty="0"/>
              <a:t>，分频系数</a:t>
            </a:r>
            <a:r>
              <a:rPr lang="en-US" altLang="zh-CN" dirty="0"/>
              <a:t>2.5</a:t>
            </a:r>
            <a:r>
              <a:rPr lang="zh-CN" altLang="en-US" dirty="0"/>
              <a:t>，系统时钟</a:t>
            </a:r>
            <a:r>
              <a:rPr lang="en-US" altLang="zh-CN" dirty="0"/>
              <a:t>80Mhz</a:t>
            </a:r>
          </a:p>
          <a:p>
            <a:r>
              <a:rPr lang="en-US" altLang="zh-CN" dirty="0" err="1"/>
              <a:t>SysCtlClockSet</a:t>
            </a:r>
            <a:r>
              <a:rPr lang="en-US" altLang="zh-CN" dirty="0"/>
              <a:t>(</a:t>
            </a:r>
            <a:r>
              <a:rPr lang="en-US" altLang="zh-CN" dirty="0">
                <a:solidFill>
                  <a:srgbClr val="FF0000"/>
                </a:solidFill>
              </a:rPr>
              <a:t>SYSCTL_SYSDIV_2_5 </a:t>
            </a:r>
            <a:r>
              <a:rPr lang="en-US" altLang="zh-CN" dirty="0"/>
              <a:t>| </a:t>
            </a:r>
            <a:r>
              <a:rPr lang="en-US" altLang="zh-CN" dirty="0">
                <a:solidFill>
                  <a:srgbClr val="00B0F0"/>
                </a:solidFill>
              </a:rPr>
              <a:t>SYSCTL_USE_PLL </a:t>
            </a:r>
            <a:r>
              <a:rPr lang="en-US" altLang="zh-CN" dirty="0"/>
              <a:t>| </a:t>
            </a:r>
            <a:r>
              <a:rPr lang="en-US" altLang="zh-CN" dirty="0">
                <a:solidFill>
                  <a:srgbClr val="7030A0"/>
                </a:solidFill>
              </a:rPr>
              <a:t>SYSCTL_XTAL_16MHZ </a:t>
            </a:r>
            <a:r>
              <a:rPr lang="en-US" altLang="zh-CN" dirty="0"/>
              <a:t>| </a:t>
            </a:r>
            <a:r>
              <a:rPr lang="en-US" altLang="zh-CN" dirty="0">
                <a:solidFill>
                  <a:srgbClr val="00B050"/>
                </a:solidFill>
              </a:rPr>
              <a:t>SYSCTL_OSC_MAIN</a:t>
            </a:r>
            <a:r>
              <a:rPr lang="en-US" altLang="zh-CN" dirty="0"/>
              <a:t>);</a:t>
            </a:r>
            <a:endParaRPr lang="zh-CN" altLang="en-US" dirty="0"/>
          </a:p>
        </p:txBody>
      </p:sp>
      <p:pic>
        <p:nvPicPr>
          <p:cNvPr id="4" name="内容占位符 3">
            <a:extLst>
              <a:ext uri="{FF2B5EF4-FFF2-40B4-BE49-F238E27FC236}">
                <a16:creationId xmlns:a16="http://schemas.microsoft.com/office/drawing/2014/main" id="{420D7F47-8D35-4A6C-B26F-0B791566961A}"/>
              </a:ext>
            </a:extLst>
          </p:cNvPr>
          <p:cNvPicPr>
            <a:picLocks noGrp="1" noChangeAspect="1"/>
          </p:cNvPicPr>
          <p:nvPr>
            <p:ph idx="1"/>
          </p:nvPr>
        </p:nvPicPr>
        <p:blipFill>
          <a:blip r:embed="rId2"/>
          <a:stretch>
            <a:fillRect/>
          </a:stretch>
        </p:blipFill>
        <p:spPr>
          <a:xfrm>
            <a:off x="5402776" y="1259633"/>
            <a:ext cx="5465727" cy="5298557"/>
          </a:xfrm>
          <a:prstGeom prst="rect">
            <a:avLst/>
          </a:prstGeom>
        </p:spPr>
      </p:pic>
    </p:spTree>
    <p:extLst>
      <p:ext uri="{BB962C8B-B14F-4D97-AF65-F5344CB8AC3E}">
        <p14:creationId xmlns:p14="http://schemas.microsoft.com/office/powerpoint/2010/main" val="32822240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TotalTime>
  <Words>1894</Words>
  <Application>Microsoft Office PowerPoint</Application>
  <PresentationFormat>宽屏</PresentationFormat>
  <Paragraphs>109</Paragraphs>
  <Slides>24</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24</vt:i4>
      </vt:variant>
    </vt:vector>
  </HeadingPairs>
  <TitlesOfParts>
    <vt:vector size="28" baseType="lpstr">
      <vt:lpstr>等线</vt:lpstr>
      <vt:lpstr>等线 Light</vt:lpstr>
      <vt:lpstr>Arial</vt:lpstr>
      <vt:lpstr>Office 主题​​</vt:lpstr>
      <vt:lpstr>TivaC系列MCU学习 </vt:lpstr>
      <vt:lpstr>一、开发板</vt:lpstr>
      <vt:lpstr>二、IDE</vt:lpstr>
      <vt:lpstr>三、新建CCS工程</vt:lpstr>
      <vt:lpstr>三、新建CCS工程</vt:lpstr>
      <vt:lpstr>三、新建CCS工程</vt:lpstr>
      <vt:lpstr>三、新建CCS工程</vt:lpstr>
      <vt:lpstr>三、新建CCS工程</vt:lpstr>
      <vt:lpstr>四、时钟树</vt:lpstr>
      <vt:lpstr>五、GPIO</vt:lpstr>
      <vt:lpstr>六、UART</vt:lpstr>
      <vt:lpstr>六、UART</vt:lpstr>
      <vt:lpstr>六、UART</vt:lpstr>
      <vt:lpstr>配置外设的一般流程</vt:lpstr>
      <vt:lpstr>中断</vt:lpstr>
      <vt:lpstr>CCS的Debug功能</vt:lpstr>
      <vt:lpstr>CCS的Debug功能</vt:lpstr>
      <vt:lpstr>七、定时器</vt:lpstr>
      <vt:lpstr>七、定时器</vt:lpstr>
      <vt:lpstr>八、PWM</vt:lpstr>
      <vt:lpstr>八、PWM</vt:lpstr>
      <vt:lpstr>九、QEI</vt:lpstr>
      <vt:lpstr>九、QEI</vt:lpstr>
      <vt:lpstr>TivaWare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TivaC系列MCU学习 </dc:title>
  <dc:creator>Shichuang Wang</dc:creator>
  <cp:lastModifiedBy>Shichuang Wang</cp:lastModifiedBy>
  <cp:revision>47</cp:revision>
  <dcterms:created xsi:type="dcterms:W3CDTF">2023-03-12T15:37:25Z</dcterms:created>
  <dcterms:modified xsi:type="dcterms:W3CDTF">2024-05-09T15:23:25Z</dcterms:modified>
</cp:coreProperties>
</file>